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8" r:id="rId3"/>
    <p:sldId id="309" r:id="rId4"/>
    <p:sldId id="310" r:id="rId5"/>
    <p:sldId id="311" r:id="rId6"/>
    <p:sldId id="312" r:id="rId7"/>
    <p:sldId id="314" r:id="rId8"/>
    <p:sldId id="315" r:id="rId9"/>
    <p:sldId id="313"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4" r:id="rId39"/>
    <p:sldId id="345" r:id="rId40"/>
    <p:sldId id="346" r:id="rId41"/>
    <p:sldId id="347" r:id="rId42"/>
    <p:sldId id="348" r:id="rId43"/>
    <p:sldId id="349" r:id="rId44"/>
    <p:sldId id="350" r:id="rId45"/>
    <p:sldId id="351" r:id="rId46"/>
    <p:sldId id="352" r:id="rId47"/>
    <p:sldId id="353" r:id="rId48"/>
    <p:sldId id="354" r:id="rId49"/>
    <p:sldId id="355" r:id="rId50"/>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13"/>
    <a:srgbClr val="043A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D1668-269C-86AF-2B19-F0659C07AE4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44C0D290-C608-53DF-42BE-87740DCDC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89B5C30-590A-F3D3-3D18-31EA43E98987}"/>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AD7D7A49-4EBA-EDAA-C60D-7CD92E9DF0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161BCE1-F372-DFD6-F60C-29948D9E36AE}"/>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283616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39042-FCF1-D49F-3F6F-15A939163B2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3D01837-8332-1C90-683A-35AFB17574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0A08060-2964-438D-202B-4B9CB701DCF6}"/>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6C02FEAC-C42B-3E1C-5EC5-263A61DE167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1BB31AB-7E4E-BD8A-E4A4-90843477714E}"/>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27366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CCB452F-E38B-CAE3-7A58-3C973A261F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63C30BA-1222-EEBB-25D7-60ACB507DA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558660E-7B18-E371-B737-BCF2C80B350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15DD828C-8893-E17B-06C2-5A280441723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003EF2-9EE7-1B5D-2555-5FD642B1C76F}"/>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8939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A910-7D81-7103-7404-0A6A88416AF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8103B15-4109-8F3E-E44C-EC0EBD6227C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B0DF8B8-14A3-A09E-5BDE-FCB0EE7035EF}"/>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845750F3-3A70-B141-1D07-D11DE812EE6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2E40C1E-9453-5BAC-5458-6C3E9C357CBA}"/>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67880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133BE-DFED-0277-E154-A3DAA6EE72B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834C0D4-3325-D209-8780-F3992E4257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B644C2B-28D9-2AA8-058B-FEBEFC568804}"/>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04F869C4-1F36-D6B8-AE80-104D4746FE4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C49AAF7-ED2C-B6B8-F5EF-1C5F6FCB7136}"/>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1765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3BDA3-8592-E988-02AB-0C575468C40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11DFF2D-07CE-443E-F929-ECA188853A8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3D47499-5FC1-CE45-7B6E-75DBBC8CF1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D08878C-C306-C9EB-BA3C-1F49BE1FF4AA}"/>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D92F2871-0FA4-5DEB-FE6B-C72F878694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3595C02-4D41-AED5-EC18-13755139CC01}"/>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5049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1CE4B-7C8A-514A-054F-CF137F076BB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E448279-98B9-A43D-DAFA-5788CD5F6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8A15C70-1D3F-EBE3-F48F-D1818C1673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B2D093C-EFBB-8FD6-9AFB-48218F8503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338A257-C5FE-0B9B-783E-CB4ED44DA91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D01125-D81E-624C-19A8-23EB4F25F32C}"/>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8" name="Marcador de pie de página 7">
            <a:extLst>
              <a:ext uri="{FF2B5EF4-FFF2-40B4-BE49-F238E27FC236}">
                <a16:creationId xmlns:a16="http://schemas.microsoft.com/office/drawing/2014/main" id="{96143963-36F2-F2BE-EE0D-3E8894F4AC0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1907C7A-DC9C-3160-0FA8-3C39F47E2AF0}"/>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82645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75D73-ED72-9E7B-71B0-2EC73DF6304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EFD7EF2-C018-CD1C-9DD5-0652712B008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4" name="Marcador de pie de página 3">
            <a:extLst>
              <a:ext uri="{FF2B5EF4-FFF2-40B4-BE49-F238E27FC236}">
                <a16:creationId xmlns:a16="http://schemas.microsoft.com/office/drawing/2014/main" id="{4A3A5885-CFB6-D8F7-29C3-6576800EF42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45D4344-2369-9CD4-FAF0-C9784B20CE76}"/>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132722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D46CC1E-E723-BDEB-03D5-4186D1E13D4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3" name="Marcador de pie de página 2">
            <a:extLst>
              <a:ext uri="{FF2B5EF4-FFF2-40B4-BE49-F238E27FC236}">
                <a16:creationId xmlns:a16="http://schemas.microsoft.com/office/drawing/2014/main" id="{927DB9D2-3DC7-F022-1EBD-CE49984BB2E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8CC2FCF-1737-A711-36F1-F48C032DBC6B}"/>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00858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009D1-6D7B-76E6-2992-2339E6D5739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F132C2-AFE4-7FF7-986E-1F678EC9F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32438B2-FD67-503E-E8B3-FE734378A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EB2A6A-B44C-E736-3691-954E97CFD09C}"/>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71F19EB3-4CF6-FC78-37B1-ECABF36E709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193B789-36E2-3A03-89A4-E15C049AAE74}"/>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80811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C440F4-EE41-11AD-AF83-A7EF964620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0D16EFE-184A-97E8-55A7-3B8AC8B01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1CFF47C-9965-9F30-0746-3E4A7D76B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DF8E09-8477-D176-39E6-C290BCE9BC8D}"/>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9D2196DB-4E3E-BC0B-E387-37466181A3C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29CDDA8-4A31-96A2-95B6-1C0CC4EB36D5}"/>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2197457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C062084-EDE4-76A0-E95E-EA216A8D4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3109515-ECC1-72DA-1925-9A1A18CF2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0A37771-6164-BC20-05D0-DBF09FC3C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783FF9D3-A99D-E153-C4EC-4D4610760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5876BAA6-834D-4AEB-05BB-7775FE08C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DCA4AD-2CFA-45A6-9584-F85353ABC222}" type="slidenum">
              <a:rPr lang="es-MX" smtClean="0"/>
              <a:t>‹Nº›</a:t>
            </a:fld>
            <a:endParaRPr lang="es-MX"/>
          </a:p>
        </p:txBody>
      </p:sp>
    </p:spTree>
    <p:extLst>
      <p:ext uri="{BB962C8B-B14F-4D97-AF65-F5344CB8AC3E}">
        <p14:creationId xmlns:p14="http://schemas.microsoft.com/office/powerpoint/2010/main" val="54222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datacamp.com/community/tutorials/graphs-in-spreadsheets" TargetMode="Externa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hyperlink" Target="https://guides.lib.umich.edu/c.php?g=283162&amp;p=1886446" TargetMode="External"/><Relationship Id="rId5" Type="http://schemas.openxmlformats.org/officeDocument/2006/relationships/hyperlink" Target="https://support.microsoft.com/en-us/office/create-a-chart-from-start-to-finish-0baf399e-dd61-4e18-8a73-b3fd5d5680c2" TargetMode="External"/><Relationship Id="rId4" Type="http://schemas.openxmlformats.org/officeDocument/2006/relationships/hyperlink" Target="https://support.google.com/docs/answer/6382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microsoft.com/en-us/microsoft-365/free-office-online-for-the-web" TargetMode="External"/><Relationship Id="rId2" Type="http://schemas.openxmlformats.org/officeDocument/2006/relationships/hyperlink" Target="https://www.google.com/slides/about/"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prezi.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H14bBuluwB8" TargetMode="External"/><Relationship Id="rId2" Type="http://schemas.openxmlformats.org/officeDocument/2006/relationships/hyperlink" Target="https://www.youtube.com/watch?v=4OTPJZnBP8s" TargetMode="External"/><Relationship Id="rId1" Type="http://schemas.openxmlformats.org/officeDocument/2006/relationships/slideLayout" Target="../slideLayouts/slideLayout2.xml"/><Relationship Id="rId4" Type="http://schemas.openxmlformats.org/officeDocument/2006/relationships/hyperlink" Target="https://www.youtube.com/watch?v=guXxy8LH2Q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analyticsvidhya.com/blog/2020/05/art-storytelling-analytics-data-science/" TargetMode="External"/><Relationship Id="rId2" Type="http://schemas.openxmlformats.org/officeDocument/2006/relationships/hyperlink" Target="https://www.nugit.co/what-is-data-storytelling/" TargetMode="External"/><Relationship Id="rId1" Type="http://schemas.openxmlformats.org/officeDocument/2006/relationships/slideLayout" Target="../slideLayouts/slideLayout2.xml"/><Relationship Id="rId5" Type="http://schemas.openxmlformats.org/officeDocument/2006/relationships/hyperlink" Target="https://www.thinkwithgoogle.com/marketing-resources/data-measurement/tell-meaningful-stories-with-data/" TargetMode="External"/><Relationship Id="rId4" Type="http://schemas.openxmlformats.org/officeDocument/2006/relationships/hyperlink" Target="https://www.gartner.com/smarterwithgartner/use-data-and-analytics-to-tell-a-stor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157F2C0-A00B-9B38-C353-5D772CB98428}"/>
              </a:ext>
            </a:extLst>
          </p:cNvPr>
          <p:cNvSpPr>
            <a:spLocks noGrp="1"/>
          </p:cNvSpPr>
          <p:nvPr>
            <p:ph type="subTitle" idx="1"/>
          </p:nvPr>
        </p:nvSpPr>
        <p:spPr>
          <a:xfrm>
            <a:off x="956981" y="4637463"/>
            <a:ext cx="10278034" cy="916173"/>
          </a:xfrm>
        </p:spPr>
        <p:txBody>
          <a:bodyPr>
            <a:normAutofit fontScale="92500"/>
          </a:bodyPr>
          <a:lstStyle/>
          <a:p>
            <a:r>
              <a:rPr lang="es-MX" sz="3600" dirty="0"/>
              <a:t>Compartir datos a través del arte de la visualización</a:t>
            </a:r>
          </a:p>
        </p:txBody>
      </p:sp>
      <p:pic>
        <p:nvPicPr>
          <p:cNvPr id="1026" name="Picture 2" descr="Logo de Google - Wikipedia, la enciclopedia libre">
            <a:extLst>
              <a:ext uri="{FF2B5EF4-FFF2-40B4-BE49-F238E27FC236}">
                <a16:creationId xmlns:a16="http://schemas.microsoft.com/office/drawing/2014/main" id="{BD09BA8E-A589-4C82-27DD-A7621743B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46" y="1035423"/>
            <a:ext cx="8274705" cy="280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2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4BDAE58-1D5E-B18C-3BBB-04914B3633EF}"/>
              </a:ext>
            </a:extLst>
          </p:cNvPr>
          <p:cNvPicPr>
            <a:picLocks noChangeAspect="1"/>
          </p:cNvPicPr>
          <p:nvPr/>
        </p:nvPicPr>
        <p:blipFill>
          <a:blip r:embed="rId2"/>
          <a:stretch>
            <a:fillRect/>
          </a:stretch>
        </p:blipFill>
        <p:spPr>
          <a:xfrm>
            <a:off x="226896" y="189520"/>
            <a:ext cx="6182588" cy="1409897"/>
          </a:xfrm>
          <a:prstGeom prst="rect">
            <a:avLst/>
          </a:prstGeom>
        </p:spPr>
      </p:pic>
      <p:pic>
        <p:nvPicPr>
          <p:cNvPr id="7" name="Imagen 6">
            <a:extLst>
              <a:ext uri="{FF2B5EF4-FFF2-40B4-BE49-F238E27FC236}">
                <a16:creationId xmlns:a16="http://schemas.microsoft.com/office/drawing/2014/main" id="{45BB7AEE-D94B-77D2-6FF9-E269D228F956}"/>
              </a:ext>
            </a:extLst>
          </p:cNvPr>
          <p:cNvPicPr>
            <a:picLocks noChangeAspect="1"/>
          </p:cNvPicPr>
          <p:nvPr/>
        </p:nvPicPr>
        <p:blipFill>
          <a:blip r:embed="rId3"/>
          <a:stretch>
            <a:fillRect/>
          </a:stretch>
        </p:blipFill>
        <p:spPr>
          <a:xfrm>
            <a:off x="5913098" y="1213589"/>
            <a:ext cx="5944430" cy="1124107"/>
          </a:xfrm>
          <a:prstGeom prst="rect">
            <a:avLst/>
          </a:prstGeom>
        </p:spPr>
      </p:pic>
      <p:sp>
        <p:nvSpPr>
          <p:cNvPr id="8" name="CuadroTexto 7">
            <a:extLst>
              <a:ext uri="{FF2B5EF4-FFF2-40B4-BE49-F238E27FC236}">
                <a16:creationId xmlns:a16="http://schemas.microsoft.com/office/drawing/2014/main" id="{1D715977-B195-54F2-89B9-17CDDABBF141}"/>
              </a:ext>
            </a:extLst>
          </p:cNvPr>
          <p:cNvSpPr txBox="1"/>
          <p:nvPr/>
        </p:nvSpPr>
        <p:spPr>
          <a:xfrm>
            <a:off x="945776" y="3089144"/>
            <a:ext cx="10300447" cy="2862322"/>
          </a:xfrm>
          <a:prstGeom prst="rect">
            <a:avLst/>
          </a:prstGeom>
          <a:noFill/>
        </p:spPr>
        <p:txBody>
          <a:bodyPr wrap="square" rtlCol="0">
            <a:spAutoFit/>
          </a:bodyPr>
          <a:lstStyle/>
          <a:p>
            <a:pPr algn="l"/>
            <a:r>
              <a:rPr lang="es-MX" sz="2000" b="0" i="0" dirty="0">
                <a:solidFill>
                  <a:srgbClr val="1F1F1F"/>
                </a:solidFill>
                <a:effectLst/>
                <a:latin typeface="var(--cds-font-family-source-sans-pro)"/>
              </a:rPr>
              <a:t>La </a:t>
            </a:r>
            <a:r>
              <a:rPr lang="es-MX" sz="2000" b="1" i="0" dirty="0">
                <a:solidFill>
                  <a:srgbClr val="1F1F1F"/>
                </a:solidFill>
                <a:effectLst/>
                <a:latin typeface="unset"/>
              </a:rPr>
              <a:t>narrativa de datos </a:t>
            </a:r>
            <a:r>
              <a:rPr lang="es-MX" sz="2000" b="0" i="0" dirty="0">
                <a:solidFill>
                  <a:srgbClr val="1F1F1F"/>
                </a:solidFill>
                <a:effectLst/>
                <a:latin typeface="var(--cds-font-family-source-sans-pro)"/>
              </a:rPr>
              <a:t>es comunicar el significado de un conjunto de datos con elementos visuales y una narrativa personalizada para un público en particular.</a:t>
            </a:r>
          </a:p>
          <a:p>
            <a:pPr algn="l"/>
            <a:r>
              <a:rPr lang="es-MX" sz="2000" b="0" i="0" dirty="0">
                <a:solidFill>
                  <a:srgbClr val="1F1F1F"/>
                </a:solidFill>
                <a:effectLst/>
                <a:latin typeface="var(--cds-font-family-source-sans-pro)"/>
              </a:rPr>
              <a:t>La </a:t>
            </a:r>
            <a:r>
              <a:rPr lang="es-MX" sz="2000" b="1" i="0" dirty="0">
                <a:solidFill>
                  <a:srgbClr val="1F1F1F"/>
                </a:solidFill>
                <a:effectLst/>
                <a:latin typeface="unset"/>
              </a:rPr>
              <a:t>visualización de datos </a:t>
            </a:r>
            <a:r>
              <a:rPr lang="es-MX" sz="2000" b="0" i="0" dirty="0">
                <a:solidFill>
                  <a:srgbClr val="1F1F1F"/>
                </a:solidFill>
                <a:effectLst/>
                <a:latin typeface="var(--cds-font-family-source-sans-pro)"/>
              </a:rPr>
              <a:t>es la representación y presentación de datos para ayudar a su comprensión. Se pueden utilizar gráficos, tablas, nubes de palabras y otras representaciones visuales para ayudar al público a ver y entender claramente los datos.</a:t>
            </a:r>
          </a:p>
          <a:p>
            <a:pPr algn="l"/>
            <a:r>
              <a:rPr lang="es-MX" sz="2000" b="0" i="0" dirty="0">
                <a:solidFill>
                  <a:srgbClr val="1F1F1F"/>
                </a:solidFill>
                <a:effectLst/>
                <a:latin typeface="var(--cds-font-family-source-sans-pro)"/>
              </a:rPr>
              <a:t>Los efectos de la narrativa y la visualización de datos pueden ser poderosos. La narrativa y la visualización de datos pueden cautivar al público, hacer que las historias sean memorables, tocar el corazón de las personas e inspirarlas a actuar.</a:t>
            </a:r>
          </a:p>
          <a:p>
            <a:endParaRPr lang="es-MX" sz="2000" dirty="0"/>
          </a:p>
        </p:txBody>
      </p:sp>
    </p:spTree>
    <p:extLst>
      <p:ext uri="{BB962C8B-B14F-4D97-AF65-F5344CB8AC3E}">
        <p14:creationId xmlns:p14="http://schemas.microsoft.com/office/powerpoint/2010/main" val="3133843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697D9E-83DC-2843-0DD0-0E9F25187299}"/>
              </a:ext>
            </a:extLst>
          </p:cNvPr>
          <p:cNvPicPr>
            <a:picLocks noChangeAspect="1"/>
          </p:cNvPicPr>
          <p:nvPr/>
        </p:nvPicPr>
        <p:blipFill>
          <a:blip r:embed="rId2"/>
          <a:stretch>
            <a:fillRect/>
          </a:stretch>
        </p:blipFill>
        <p:spPr>
          <a:xfrm>
            <a:off x="406358" y="333663"/>
            <a:ext cx="6324226" cy="2449030"/>
          </a:xfrm>
          <a:prstGeom prst="rect">
            <a:avLst/>
          </a:prstGeom>
        </p:spPr>
      </p:pic>
    </p:spTree>
    <p:extLst>
      <p:ext uri="{BB962C8B-B14F-4D97-AF65-F5344CB8AC3E}">
        <p14:creationId xmlns:p14="http://schemas.microsoft.com/office/powerpoint/2010/main" val="90798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283FFA-3E85-B077-BB48-2A08BEA2F862}"/>
              </a:ext>
            </a:extLst>
          </p:cNvPr>
          <p:cNvSpPr>
            <a:spLocks noGrp="1"/>
          </p:cNvSpPr>
          <p:nvPr>
            <p:ph idx="1"/>
          </p:nvPr>
        </p:nvSpPr>
        <p:spPr>
          <a:xfrm>
            <a:off x="206189" y="171637"/>
            <a:ext cx="11586882" cy="6498104"/>
          </a:xfrm>
        </p:spPr>
        <p:txBody>
          <a:bodyPr>
            <a:normAutofit fontScale="70000" lnSpcReduction="20000"/>
          </a:bodyPr>
          <a:lstStyle/>
          <a:p>
            <a:pPr marL="0" indent="0" algn="just">
              <a:buNone/>
            </a:pPr>
            <a:r>
              <a:rPr lang="es-MX" b="1" i="0" dirty="0">
                <a:solidFill>
                  <a:srgbClr val="1F1F1F"/>
                </a:solidFill>
                <a:effectLst/>
                <a:latin typeface="unset"/>
              </a:rPr>
              <a:t>Los paneles </a:t>
            </a:r>
            <a:r>
              <a:rPr lang="es-MX" b="0" i="0" dirty="0">
                <a:solidFill>
                  <a:srgbClr val="1F1F1F"/>
                </a:solidFill>
                <a:effectLst/>
                <a:latin typeface="var(--cds-font-family-source-sans-pro)"/>
              </a:rPr>
              <a:t>y la </a:t>
            </a:r>
            <a:r>
              <a:rPr lang="es-MX" b="1" i="0" dirty="0">
                <a:solidFill>
                  <a:srgbClr val="1F1F1F"/>
                </a:solidFill>
                <a:effectLst/>
                <a:latin typeface="unset"/>
              </a:rPr>
              <a:t>información estática </a:t>
            </a:r>
            <a:r>
              <a:rPr lang="es-MX" b="0" i="0" dirty="0">
                <a:solidFill>
                  <a:srgbClr val="1F1F1F"/>
                </a:solidFill>
                <a:effectLst/>
                <a:latin typeface="var(--cds-font-family-source-sans-pro)"/>
              </a:rPr>
              <a:t>permiten al cliente o al usuario tener el control de su narrativa. Con los paneles, cualquiera puede utilizar los datos y tomar sus propias decisiones. Un panel puede construirse sobre información o </a:t>
            </a:r>
            <a:r>
              <a:rPr lang="es-MX" b="1" i="0" dirty="0">
                <a:solidFill>
                  <a:srgbClr val="1F1F1F"/>
                </a:solidFill>
                <a:effectLst/>
                <a:latin typeface="unset"/>
              </a:rPr>
              <a:t>datos estáticos</a:t>
            </a:r>
            <a:r>
              <a:rPr lang="es-MX" b="0" i="0" dirty="0">
                <a:solidFill>
                  <a:srgbClr val="1F1F1F"/>
                </a:solidFill>
                <a:effectLst/>
                <a:latin typeface="var(--cds-font-family-source-sans-pro)"/>
              </a:rPr>
              <a:t>, es decir, datos que no cambian una vez que fueron registrados. Esto permite controlar de forma estricta la narrativa y la forma en que los datos se presentan visualmente, ya sea a través de gráficos, tablas, etc.</a:t>
            </a:r>
          </a:p>
          <a:p>
            <a:pPr marL="0" indent="0" algn="l">
              <a:buNone/>
            </a:pPr>
            <a:r>
              <a:rPr lang="es-MX" b="1" i="0" dirty="0">
                <a:solidFill>
                  <a:srgbClr val="1F1F1F"/>
                </a:solidFill>
                <a:effectLst/>
                <a:latin typeface="var(--cds-font-family-source-sans-pro)"/>
              </a:rPr>
              <a:t>En vivo o estático</a:t>
            </a:r>
          </a:p>
          <a:p>
            <a:pPr marL="0" indent="0" algn="l">
              <a:buNone/>
            </a:pPr>
            <a:r>
              <a:rPr lang="es-MX" b="0" i="0" dirty="0">
                <a:solidFill>
                  <a:srgbClr val="1F1F1F"/>
                </a:solidFill>
                <a:effectLst/>
                <a:latin typeface="var(--cds-font-family-source-sans-pro)"/>
              </a:rPr>
              <a:t>Identificar si los datos son activos o estáticos depende de ciertos factores:</a:t>
            </a:r>
          </a:p>
          <a:p>
            <a:pPr marL="0" indent="0" algn="l">
              <a:spcAft>
                <a:spcPts val="750"/>
              </a:spcAft>
              <a:buNone/>
            </a:pPr>
            <a:r>
              <a:rPr lang="es-MX" b="0" i="0" dirty="0">
                <a:solidFill>
                  <a:srgbClr val="1F1F1F"/>
                </a:solidFill>
                <a:effectLst/>
                <a:latin typeface="var(--cds-font-family-source-sans-pro)"/>
              </a:rPr>
              <a:t>	¿Qué antigüedad tienen los datos?</a:t>
            </a:r>
          </a:p>
          <a:p>
            <a:pPr marL="0" indent="0" algn="l">
              <a:spcAft>
                <a:spcPts val="750"/>
              </a:spcAft>
              <a:buNone/>
            </a:pPr>
            <a:r>
              <a:rPr lang="es-MX" b="0" i="0" dirty="0">
                <a:solidFill>
                  <a:srgbClr val="1F1F1F"/>
                </a:solidFill>
                <a:effectLst/>
                <a:latin typeface="var(--cds-font-family-source-sans-pro)"/>
              </a:rPr>
              <a:t>	¿Cuánto tiempo falta para que los datos sean obsoletos o dejen de ser válidos para tomar decisiones?</a:t>
            </a:r>
          </a:p>
          <a:p>
            <a:pPr marL="0" indent="0" algn="l">
              <a:spcAft>
                <a:spcPts val="750"/>
              </a:spcAft>
              <a:buNone/>
            </a:pPr>
            <a:r>
              <a:rPr lang="es-MX" b="0" i="0" dirty="0">
                <a:solidFill>
                  <a:srgbClr val="1F1F1F"/>
                </a:solidFill>
                <a:effectLst/>
                <a:latin typeface="var(--cds-font-family-source-sans-pro)"/>
              </a:rPr>
              <a:t>	¿Es necesario actualizar regularmente estos datos o análisis para que sigan siendo valiosos?</a:t>
            </a:r>
          </a:p>
          <a:p>
            <a:pPr marL="0" indent="0" algn="l">
              <a:buNone/>
            </a:pPr>
            <a:r>
              <a:rPr lang="es-MX" b="1" i="0" dirty="0">
                <a:solidFill>
                  <a:srgbClr val="1F1F1F"/>
                </a:solidFill>
                <a:effectLst/>
                <a:latin typeface="unset"/>
              </a:rPr>
              <a:t>Los datos estáticos </a:t>
            </a:r>
            <a:r>
              <a:rPr lang="es-MX" b="0" i="0" dirty="0">
                <a:solidFill>
                  <a:srgbClr val="1F1F1F"/>
                </a:solidFill>
                <a:effectLst/>
                <a:latin typeface="var(--cds-font-family-source-sans-pro)"/>
              </a:rPr>
              <a:t>implican proporcionar capturas de pantalla o instantáneas en las presentaciones o construir paneles utilizando instantáneas de datos. Los datos estáticos tienen pros y contras.</a:t>
            </a:r>
          </a:p>
          <a:p>
            <a:pPr algn="l"/>
            <a:r>
              <a:rPr lang="es-MX" b="1" i="0" dirty="0">
                <a:solidFill>
                  <a:srgbClr val="1F1F1F"/>
                </a:solidFill>
                <a:effectLst/>
                <a:latin typeface="unset"/>
              </a:rPr>
              <a:t>PROS</a:t>
            </a:r>
            <a:endParaRPr lang="es-MX" b="0" i="0" dirty="0">
              <a:solidFill>
                <a:srgbClr val="1F1F1F"/>
              </a:solidFill>
              <a:effectLst/>
              <a:latin typeface="var(--cds-font-family-source-sans-pro)"/>
            </a:endParaRPr>
          </a:p>
          <a:p>
            <a:pPr marL="0" indent="0" algn="l">
              <a:spcAft>
                <a:spcPts val="750"/>
              </a:spcAft>
              <a:buNone/>
            </a:pPr>
            <a:r>
              <a:rPr lang="es-MX" b="0" i="0" dirty="0">
                <a:solidFill>
                  <a:srgbClr val="1F1F1F"/>
                </a:solidFill>
                <a:effectLst/>
                <a:latin typeface="var(--cds-font-family-source-sans-pro)"/>
              </a:rPr>
              <a:t>	Pueden controlar de forma estricta una narrativa puntual de los datos y la información</a:t>
            </a:r>
          </a:p>
          <a:p>
            <a:pPr marL="0" indent="0" algn="l">
              <a:spcAft>
                <a:spcPts val="750"/>
              </a:spcAft>
              <a:buNone/>
            </a:pPr>
            <a:r>
              <a:rPr lang="es-MX" b="0" i="0" dirty="0">
                <a:solidFill>
                  <a:srgbClr val="1F1F1F"/>
                </a:solidFill>
                <a:effectLst/>
                <a:latin typeface="var(--cds-font-family-source-sans-pro)"/>
              </a:rPr>
              <a:t>	Permiten explicar en profundidad análisis complejos a un público más amplio</a:t>
            </a:r>
          </a:p>
          <a:p>
            <a:pPr algn="l"/>
            <a:r>
              <a:rPr lang="es-MX" b="1" i="0" dirty="0">
                <a:solidFill>
                  <a:srgbClr val="1F1F1F"/>
                </a:solidFill>
                <a:effectLst/>
                <a:latin typeface="unset"/>
              </a:rPr>
              <a:t>CONTRAS</a:t>
            </a:r>
            <a:endParaRPr lang="es-MX" b="0" i="0" dirty="0">
              <a:solidFill>
                <a:srgbClr val="1F1F1F"/>
              </a:solidFill>
              <a:effectLst/>
              <a:latin typeface="var(--cds-font-family-source-sans-pro)"/>
            </a:endParaRPr>
          </a:p>
          <a:p>
            <a:pPr marL="0" indent="0" algn="l">
              <a:spcAft>
                <a:spcPts val="750"/>
              </a:spcAft>
              <a:buNone/>
            </a:pPr>
            <a:r>
              <a:rPr lang="es-MX" b="0" i="0" dirty="0">
                <a:solidFill>
                  <a:srgbClr val="1F1F1F"/>
                </a:solidFill>
                <a:effectLst/>
                <a:latin typeface="var(--cds-font-family-source-sans-pro)"/>
              </a:rPr>
              <a:t>	La información empieza a perder valor inmediatamente y continúa haciéndolo cuanto más tiempo permanecen los datos en un estado estático</a:t>
            </a:r>
          </a:p>
          <a:p>
            <a:pPr marL="0" indent="0" algn="l">
              <a:spcAft>
                <a:spcPts val="750"/>
              </a:spcAft>
              <a:buNone/>
            </a:pPr>
            <a:r>
              <a:rPr lang="es-MX" b="0" i="0" dirty="0">
                <a:solidFill>
                  <a:srgbClr val="1F1F1F"/>
                </a:solidFill>
                <a:effectLst/>
                <a:latin typeface="var(--cds-font-family-source-sans-pro)"/>
              </a:rPr>
              <a:t>	Las instantáneas no pueden seguir el ritmo de los cambios en los datos</a:t>
            </a:r>
          </a:p>
        </p:txBody>
      </p:sp>
    </p:spTree>
    <p:extLst>
      <p:ext uri="{BB962C8B-B14F-4D97-AF65-F5344CB8AC3E}">
        <p14:creationId xmlns:p14="http://schemas.microsoft.com/office/powerpoint/2010/main" val="2306821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ADC5-E94D-BA68-FCCC-81A5DA6E6DAF}"/>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44476C-C822-F1E7-4927-97C60E0C5758}"/>
              </a:ext>
            </a:extLst>
          </p:cNvPr>
          <p:cNvSpPr>
            <a:spLocks noGrp="1"/>
          </p:cNvSpPr>
          <p:nvPr>
            <p:ph idx="1"/>
          </p:nvPr>
        </p:nvSpPr>
        <p:spPr>
          <a:xfrm>
            <a:off x="410135" y="179948"/>
            <a:ext cx="11396383" cy="6498104"/>
          </a:xfrm>
        </p:spPr>
        <p:txBody>
          <a:bodyPr>
            <a:normAutofit fontScale="62500" lnSpcReduction="20000"/>
          </a:bodyPr>
          <a:lstStyle/>
          <a:p>
            <a:pPr marL="0" indent="0" algn="just">
              <a:buNone/>
            </a:pPr>
            <a:r>
              <a:rPr lang="es-MX" b="1" i="0" dirty="0">
                <a:solidFill>
                  <a:srgbClr val="1F1F1F"/>
                </a:solidFill>
                <a:effectLst/>
                <a:latin typeface="unset"/>
              </a:rPr>
              <a:t>Los datos activos </a:t>
            </a:r>
            <a:r>
              <a:rPr lang="es-MX" b="0" i="0" dirty="0">
                <a:solidFill>
                  <a:srgbClr val="1F1F1F"/>
                </a:solidFill>
                <a:effectLst/>
                <a:latin typeface="var(--cds-font-family-source-sans-pro)"/>
              </a:rPr>
              <a:t>significan que se pueden crear paneles, informes y vistas conectadas a los datos actualizados automáticamente.</a:t>
            </a:r>
          </a:p>
          <a:p>
            <a:pPr marL="0" indent="0" algn="just">
              <a:buNone/>
            </a:pPr>
            <a:r>
              <a:rPr lang="es-MX" b="1" i="0" dirty="0">
                <a:solidFill>
                  <a:srgbClr val="1F1F1F"/>
                </a:solidFill>
                <a:effectLst/>
                <a:latin typeface="unset"/>
              </a:rPr>
              <a:t>PROS</a:t>
            </a:r>
            <a:endParaRPr lang="es-MX" b="0" i="0" dirty="0">
              <a:solidFill>
                <a:srgbClr val="1F1F1F"/>
              </a:solidFill>
              <a:effectLst/>
              <a:latin typeface="var(--cds-font-family-source-sans-pro)"/>
            </a:endParaRPr>
          </a:p>
          <a:p>
            <a:pPr algn="just">
              <a:spcAft>
                <a:spcPts val="750"/>
              </a:spcAft>
              <a:buFont typeface="Arial" panose="020B0604020202020204" pitchFamily="34" charset="0"/>
              <a:buChar char="•"/>
            </a:pPr>
            <a:r>
              <a:rPr lang="es-MX" b="0" i="0" dirty="0">
                <a:solidFill>
                  <a:srgbClr val="1F1F1F"/>
                </a:solidFill>
                <a:effectLst/>
                <a:latin typeface="var(--cds-font-family-source-sans-pro)"/>
              </a:rPr>
              <a:t>Se pueden crear paneles más dinámicos y escalables</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Proporcionan los datos más actualizados a las personas que los necesitan en el momento en que los necesitan</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Permiten obtener vistas actualizadas de los datos con la capacidad de construir una “única fuente de verdad” escalable para diversos casos de uso</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Permiten tomar medidas inmediatas sobre los datos que cambian con frecuencia</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Alivian el tiempo y los recursos dedicados a los procesos de cada análisis</a:t>
            </a:r>
          </a:p>
          <a:p>
            <a:pPr marL="0" indent="0" algn="just">
              <a:buNone/>
            </a:pPr>
            <a:r>
              <a:rPr lang="es-MX" b="1" i="0" dirty="0">
                <a:solidFill>
                  <a:srgbClr val="1F1F1F"/>
                </a:solidFill>
                <a:effectLst/>
                <a:latin typeface="unset"/>
              </a:rPr>
              <a:t>CONTRAS</a:t>
            </a:r>
            <a:endParaRPr lang="es-MX" b="0" i="0" dirty="0">
              <a:solidFill>
                <a:srgbClr val="1F1F1F"/>
              </a:solidFill>
              <a:effectLst/>
              <a:latin typeface="var(--cds-font-family-source-sans-pro)"/>
            </a:endParaRPr>
          </a:p>
          <a:p>
            <a:pPr algn="just">
              <a:spcAft>
                <a:spcPts val="750"/>
              </a:spcAft>
              <a:buFont typeface="Arial" panose="020B0604020202020204" pitchFamily="34" charset="0"/>
              <a:buChar char="•"/>
            </a:pPr>
            <a:r>
              <a:rPr lang="es-MX" b="0" i="0" dirty="0">
                <a:solidFill>
                  <a:srgbClr val="1F1F1F"/>
                </a:solidFill>
                <a:effectLst/>
                <a:latin typeface="var(--cds-font-family-source-sans-pro)"/>
              </a:rPr>
              <a:t>Pueden requerir recursos de ingeniería para mantener las canalizaciones activas y escalables, lo que puede estar fuera del alcance de la asignación de recursos de datos de algunas empresas</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Sin la capacidad de interpretar los datos, se puede perder el control de la narrativa, lo que puede provocar un caos de datos (es decir, que los equipos lleguen a conclusiones contradictorias basadas en los mismos datos)</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Pueden causar potencialmente una falta de confianza si los datos no se manejan adecuadamente</a:t>
            </a:r>
          </a:p>
          <a:p>
            <a:pPr marL="0" indent="0" algn="just">
              <a:buNone/>
            </a:pPr>
            <a:r>
              <a:rPr lang="es-MX" b="1" i="0" dirty="0">
                <a:solidFill>
                  <a:srgbClr val="1F1F1F"/>
                </a:solidFill>
                <a:effectLst/>
                <a:latin typeface="var(--cds-font-family-source-sans-pro)"/>
              </a:rPr>
              <a:t>Conclusiones clave</a:t>
            </a:r>
          </a:p>
          <a:p>
            <a:pPr marL="0" indent="0" algn="just">
              <a:buNone/>
            </a:pPr>
            <a:r>
              <a:rPr lang="es-MX" b="0" i="0" dirty="0">
                <a:solidFill>
                  <a:srgbClr val="1F1F1F"/>
                </a:solidFill>
                <a:effectLst/>
                <a:latin typeface="var(--cds-font-family-source-sans-pro)"/>
              </a:rPr>
              <a:t>Los analistas deben familiarizarse con el negocio y los datos para poder recomendar cuándo es necesario actualizar el análisis estático o cuándo debe actualizarse. Además, este conocimiento de los datos les ayudará a argumentar las recomendaciones de los tipos de análisis, visualizaciones y datos adicionales para los tipos de decisiones que la empresa necesita tomar.</a:t>
            </a:r>
          </a:p>
          <a:p>
            <a:pPr marL="0" indent="0" algn="just">
              <a:buNone/>
            </a:pPr>
            <a:endParaRPr lang="es-MX" dirty="0"/>
          </a:p>
        </p:txBody>
      </p:sp>
    </p:spTree>
    <p:extLst>
      <p:ext uri="{BB962C8B-B14F-4D97-AF65-F5344CB8AC3E}">
        <p14:creationId xmlns:p14="http://schemas.microsoft.com/office/powerpoint/2010/main" val="3145826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32B45E8-CD1F-9AB0-9620-F69BC3DA70A7}"/>
              </a:ext>
            </a:extLst>
          </p:cNvPr>
          <p:cNvPicPr>
            <a:picLocks noChangeAspect="1"/>
          </p:cNvPicPr>
          <p:nvPr/>
        </p:nvPicPr>
        <p:blipFill>
          <a:blip r:embed="rId2"/>
          <a:stretch>
            <a:fillRect/>
          </a:stretch>
        </p:blipFill>
        <p:spPr>
          <a:xfrm>
            <a:off x="1013183" y="417801"/>
            <a:ext cx="5885157" cy="1569375"/>
          </a:xfrm>
          <a:prstGeom prst="rect">
            <a:avLst/>
          </a:prstGeom>
        </p:spPr>
      </p:pic>
      <p:sp>
        <p:nvSpPr>
          <p:cNvPr id="6" name="CuadroTexto 5">
            <a:extLst>
              <a:ext uri="{FF2B5EF4-FFF2-40B4-BE49-F238E27FC236}">
                <a16:creationId xmlns:a16="http://schemas.microsoft.com/office/drawing/2014/main" id="{CAA1E068-0CE5-5F15-0AEF-2066E82B36CF}"/>
              </a:ext>
            </a:extLst>
          </p:cNvPr>
          <p:cNvSpPr txBox="1"/>
          <p:nvPr/>
        </p:nvSpPr>
        <p:spPr>
          <a:xfrm>
            <a:off x="275751" y="2654547"/>
            <a:ext cx="11398451" cy="3785652"/>
          </a:xfrm>
          <a:prstGeom prst="rect">
            <a:avLst/>
          </a:prstGeom>
          <a:noFill/>
        </p:spPr>
        <p:txBody>
          <a:bodyPr wrap="square" rtlCol="0">
            <a:spAutoFit/>
          </a:bodyPr>
          <a:lstStyle/>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Aquí tienes otros recursos que puedes consultar para obtener más información más sobre los gráficos en las hojas de cálculo:</a:t>
            </a:r>
          </a:p>
          <a:p>
            <a:pPr marL="285750" indent="-285750" algn="l">
              <a:buFont typeface="Arial" panose="020B0604020202020204" pitchFamily="34" charset="0"/>
              <a:buChar char="•"/>
            </a:pPr>
            <a:r>
              <a:rPr lang="es-MX" sz="1600" b="0" i="0" u="sng" dirty="0">
                <a:solidFill>
                  <a:srgbClr val="0F1114"/>
                </a:solidFill>
                <a:effectLst/>
                <a:latin typeface="Source Sans Pro" panose="020B0503030403020204" pitchFamily="34" charset="0"/>
                <a:hlinkClick r:id="rId3"/>
              </a:rPr>
              <a:t>Gráficos en Google </a:t>
            </a:r>
            <a:r>
              <a:rPr lang="es-MX" sz="1600" b="0" i="0" u="sng" dirty="0" err="1">
                <a:solidFill>
                  <a:srgbClr val="0F1114"/>
                </a:solidFill>
                <a:effectLst/>
                <a:latin typeface="Source Sans Pro" panose="020B0503030403020204" pitchFamily="34" charset="0"/>
                <a:hlinkClick r:id="rId3"/>
              </a:rPr>
              <a:t>Sheets</a:t>
            </a:r>
            <a:r>
              <a:rPr lang="es-MX" sz="1600" b="0" i="0" dirty="0">
                <a:solidFill>
                  <a:srgbClr val="0F1114"/>
                </a:solidFill>
                <a:effectLst/>
                <a:latin typeface="Source Sans Pro" panose="020B0503030403020204" pitchFamily="34" charset="0"/>
              </a:rPr>
              <a:t>: Este recurso no solo contiene un ejemplo detallado de cómo crear gráficos en hojas de cálculo, sino que también te proporciona datos de muestra descargables que puedes utilizar para practicar. Como aprendiste a lo largo de este curso, practicar estas habilidades te ayuda a aprender más sobre las herramientas que estás utilizando. ¡Este ejemplo de datos es una buena manera de empezar!</a:t>
            </a:r>
          </a:p>
          <a:p>
            <a:pPr marL="285750" indent="-285750" algn="l">
              <a:buFont typeface="Arial" panose="020B0604020202020204" pitchFamily="34" charset="0"/>
              <a:buChar char="•"/>
            </a:pPr>
            <a:r>
              <a:rPr lang="es-MX" sz="1600" b="0" i="0" u="sng" dirty="0">
                <a:solidFill>
                  <a:srgbClr val="0F1114"/>
                </a:solidFill>
                <a:effectLst/>
                <a:latin typeface="Source Sans Pro" panose="020B0503030403020204" pitchFamily="34" charset="0"/>
                <a:hlinkClick r:id="rId4"/>
              </a:rPr>
              <a:t>Añadir y editar un cuadro o gráfico en Google </a:t>
            </a:r>
            <a:r>
              <a:rPr lang="es-MX" sz="1600" b="0" i="0" u="sng" dirty="0" err="1">
                <a:solidFill>
                  <a:srgbClr val="0F1114"/>
                </a:solidFill>
                <a:effectLst/>
                <a:latin typeface="Source Sans Pro" panose="020B0503030403020204" pitchFamily="34" charset="0"/>
                <a:hlinkClick r:id="rId4"/>
              </a:rPr>
              <a:t>Sheets</a:t>
            </a:r>
            <a:r>
              <a:rPr lang="es-MX" sz="1600" b="0" i="0" dirty="0">
                <a:solidFill>
                  <a:srgbClr val="0F1114"/>
                </a:solidFill>
                <a:effectLst/>
                <a:latin typeface="Source Sans Pro" panose="020B0503030403020204" pitchFamily="34" charset="0"/>
              </a:rPr>
              <a:t>: Este artículo incluye los pasos para crear, editar y modificar gráficos en Google </a:t>
            </a:r>
            <a:r>
              <a:rPr lang="es-MX" sz="1600" b="0" i="0" dirty="0" err="1">
                <a:solidFill>
                  <a:srgbClr val="0F1114"/>
                </a:solidFill>
                <a:effectLst/>
                <a:latin typeface="Source Sans Pro" panose="020B0503030403020204" pitchFamily="34" charset="0"/>
              </a:rPr>
              <a:t>Sheets</a:t>
            </a:r>
            <a:r>
              <a:rPr lang="es-MX" sz="1600" b="0" i="0" dirty="0">
                <a:solidFill>
                  <a:srgbClr val="0F1114"/>
                </a:solidFill>
                <a:effectLst/>
                <a:latin typeface="Source Sans Pro" panose="020B0503030403020204" pitchFamily="34" charset="0"/>
              </a:rPr>
              <a:t> con vídeos explicativos. También tiene una guía más detallada para editar y personalizar gráficos después de haberlos creado.</a:t>
            </a:r>
          </a:p>
          <a:p>
            <a:pPr marL="285750" indent="-285750" algn="l">
              <a:buFont typeface="Arial" panose="020B0604020202020204" pitchFamily="34" charset="0"/>
              <a:buChar char="•"/>
            </a:pPr>
            <a:r>
              <a:rPr lang="es-MX" sz="1600" b="0" i="0" u="sng" dirty="0">
                <a:solidFill>
                  <a:srgbClr val="0F1114"/>
                </a:solidFill>
                <a:effectLst/>
                <a:latin typeface="Source Sans Pro" panose="020B0503030403020204" pitchFamily="34" charset="0"/>
                <a:hlinkClick r:id="rId5"/>
              </a:rPr>
              <a:t>Crear un gráfico en Microsoft Excel de principio a fin</a:t>
            </a:r>
            <a:r>
              <a:rPr lang="es-MX" sz="1600" b="0" i="0" dirty="0">
                <a:solidFill>
                  <a:srgbClr val="0F1114"/>
                </a:solidFill>
                <a:effectLst/>
                <a:latin typeface="Source Sans Pro" panose="020B0503030403020204" pitchFamily="34" charset="0"/>
              </a:rPr>
              <a:t>: Esta guía práctica del sitio de soporte de Microsoft incluye instrucciones y un vídeo tutorial para añadir gráficos a las hojas de cálculo de Excel. Este es un recurso útil si se trabaja específicamente con hojas de cálculo de Excel. También está vinculada con otros artículos útiles sobre la creación de gráficos en Excel.</a:t>
            </a:r>
          </a:p>
          <a:p>
            <a:pPr marL="285750" indent="-285750" algn="l">
              <a:buFont typeface="Arial" panose="020B0604020202020204" pitchFamily="34" charset="0"/>
              <a:buChar char="•"/>
            </a:pPr>
            <a:r>
              <a:rPr lang="es-MX" sz="1600" b="0" i="0" u="sng" dirty="0">
                <a:solidFill>
                  <a:srgbClr val="0F1114"/>
                </a:solidFill>
                <a:effectLst/>
                <a:latin typeface="Source Sans Pro" panose="020B0503030403020204" pitchFamily="34" charset="0"/>
                <a:hlinkClick r:id="rId6"/>
              </a:rPr>
              <a:t>Microsoft Excel: Creación y modificación de gráficos</a:t>
            </a:r>
            <a:r>
              <a:rPr lang="es-MX" sz="1600" b="0" i="0" dirty="0">
                <a:solidFill>
                  <a:srgbClr val="0F1114"/>
                </a:solidFill>
                <a:effectLst/>
                <a:latin typeface="Source Sans Pro" panose="020B0503030403020204" pitchFamily="34" charset="0"/>
              </a:rPr>
              <a:t>: Esta es una explicación de los gráficos de Excel con folletos descargables. Este recurso es especialmente útil porque tiene contenido descargable que puedes guardar para consultarlo más tarde cuando empieces a crear gráficos en tus propias hojas de cálculo.</a:t>
            </a:r>
          </a:p>
          <a:p>
            <a:pPr marL="285750" indent="-285750">
              <a:buFont typeface="Arial" panose="020B0604020202020204" pitchFamily="34" charset="0"/>
              <a:buChar char="•"/>
            </a:pPr>
            <a:endParaRPr lang="es-MX" sz="1600" dirty="0"/>
          </a:p>
        </p:txBody>
      </p:sp>
    </p:spTree>
    <p:extLst>
      <p:ext uri="{BB962C8B-B14F-4D97-AF65-F5344CB8AC3E}">
        <p14:creationId xmlns:p14="http://schemas.microsoft.com/office/powerpoint/2010/main" val="3202985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5A46DB-EB26-1183-3FC1-3375CE0A4D86}"/>
              </a:ext>
            </a:extLst>
          </p:cNvPr>
          <p:cNvSpPr>
            <a:spLocks noGrp="1"/>
          </p:cNvSpPr>
          <p:nvPr>
            <p:ph idx="1"/>
          </p:nvPr>
        </p:nvSpPr>
        <p:spPr>
          <a:xfrm>
            <a:off x="838200" y="561601"/>
            <a:ext cx="10322859" cy="4351338"/>
          </a:xfrm>
        </p:spPr>
        <p:txBody>
          <a:bodyPr>
            <a:normAutofit/>
          </a:bodyPr>
          <a:lstStyle/>
          <a:p>
            <a:pPr marL="0" indent="0" algn="just">
              <a:buNone/>
            </a:pPr>
            <a:r>
              <a:rPr lang="es-MX" sz="2400" b="0" i="0" dirty="0">
                <a:solidFill>
                  <a:srgbClr val="0F1114"/>
                </a:solidFill>
                <a:effectLst/>
                <a:latin typeface="Source Sans Pro" panose="020B0503030403020204" pitchFamily="34" charset="0"/>
              </a:rPr>
              <a:t>En un contexto empresarial, las visualizaciones de datos son más útiles cuando se presentan en un formato de panel a los interesados. Los paneles ubican toda la información pertinente en el mismo lugar, lo cual facilita la comprensión de los aspectos importantes. Además, muchos paneles se actualizan constantemente para reflejar nuevos datos, y algunos son incluso interactivos. Sea cual sea el estilo de panel que elijas, pueden ayudarte a entregar el trabajo que realizaste al crear las visualizaciones.</a:t>
            </a:r>
            <a:endParaRPr lang="es-MX" sz="2400" dirty="0"/>
          </a:p>
        </p:txBody>
      </p:sp>
    </p:spTree>
    <p:extLst>
      <p:ext uri="{BB962C8B-B14F-4D97-AF65-F5344CB8AC3E}">
        <p14:creationId xmlns:p14="http://schemas.microsoft.com/office/powerpoint/2010/main" val="1435330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8C0CC14-A8A7-85D1-BB0D-856F3BB72EDF}"/>
              </a:ext>
            </a:extLst>
          </p:cNvPr>
          <p:cNvPicPr>
            <a:picLocks noChangeAspect="1"/>
          </p:cNvPicPr>
          <p:nvPr/>
        </p:nvPicPr>
        <p:blipFill>
          <a:blip r:embed="rId2"/>
          <a:stretch>
            <a:fillRect/>
          </a:stretch>
        </p:blipFill>
        <p:spPr>
          <a:xfrm>
            <a:off x="562873" y="1759961"/>
            <a:ext cx="3048425" cy="4858428"/>
          </a:xfrm>
          <a:prstGeom prst="rect">
            <a:avLst/>
          </a:prstGeom>
        </p:spPr>
      </p:pic>
      <p:sp>
        <p:nvSpPr>
          <p:cNvPr id="7" name="CuadroTexto 6">
            <a:extLst>
              <a:ext uri="{FF2B5EF4-FFF2-40B4-BE49-F238E27FC236}">
                <a16:creationId xmlns:a16="http://schemas.microsoft.com/office/drawing/2014/main" id="{184FCE1F-D2BB-793E-5281-40C07E171F1A}"/>
              </a:ext>
            </a:extLst>
          </p:cNvPr>
          <p:cNvSpPr txBox="1"/>
          <p:nvPr/>
        </p:nvSpPr>
        <p:spPr>
          <a:xfrm>
            <a:off x="4273078" y="1677896"/>
            <a:ext cx="7089687" cy="646331"/>
          </a:xfrm>
          <a:prstGeom prst="rect">
            <a:avLst/>
          </a:prstGeom>
          <a:noFill/>
        </p:spPr>
        <p:txBody>
          <a:bodyPr wrap="square" rtlCol="0">
            <a:spAutoFit/>
          </a:bodyPr>
          <a:lstStyle/>
          <a:p>
            <a:r>
              <a:rPr lang="es-MX" dirty="0" err="1"/>
              <a:t>Stakeholders</a:t>
            </a:r>
            <a:r>
              <a:rPr lang="es-MX" dirty="0"/>
              <a:t>, </a:t>
            </a:r>
            <a:r>
              <a:rPr lang="es-MX" dirty="0" err="1"/>
              <a:t>clients</a:t>
            </a:r>
            <a:r>
              <a:rPr lang="es-MX" dirty="0"/>
              <a:t>, </a:t>
            </a:r>
            <a:r>
              <a:rPr lang="es-MX" dirty="0" err="1"/>
              <a:t>customers</a:t>
            </a:r>
            <a:r>
              <a:rPr lang="es-MX" dirty="0"/>
              <a:t>, </a:t>
            </a:r>
            <a:r>
              <a:rPr lang="es-MX" dirty="0" err="1"/>
              <a:t>Add</a:t>
            </a:r>
            <a:r>
              <a:rPr lang="es-MX" dirty="0"/>
              <a:t> </a:t>
            </a:r>
            <a:r>
              <a:rPr lang="es-MX" dirty="0" err="1"/>
              <a:t>info</a:t>
            </a:r>
            <a:r>
              <a:rPr lang="es-MX" dirty="0"/>
              <a:t> </a:t>
            </a:r>
            <a:r>
              <a:rPr lang="es-MX" dirty="0" err="1"/>
              <a:t>about</a:t>
            </a:r>
            <a:r>
              <a:rPr lang="es-MX" dirty="0"/>
              <a:t> </a:t>
            </a:r>
            <a:r>
              <a:rPr lang="es-MX" dirty="0" err="1"/>
              <a:t>your</a:t>
            </a:r>
            <a:r>
              <a:rPr lang="es-MX" dirty="0"/>
              <a:t> </a:t>
            </a:r>
            <a:r>
              <a:rPr lang="es-MX" dirty="0" err="1"/>
              <a:t>characters</a:t>
            </a:r>
            <a:r>
              <a:rPr lang="es-MX" dirty="0"/>
              <a:t> </a:t>
            </a:r>
            <a:r>
              <a:rPr lang="es-MX" dirty="0" err="1"/>
              <a:t>to</a:t>
            </a:r>
            <a:r>
              <a:rPr lang="es-MX" dirty="0"/>
              <a:t> </a:t>
            </a:r>
            <a:r>
              <a:rPr lang="es-MX" dirty="0" err="1"/>
              <a:t>ur</a:t>
            </a:r>
            <a:r>
              <a:rPr lang="es-MX" dirty="0"/>
              <a:t> </a:t>
            </a:r>
            <a:r>
              <a:rPr lang="es-MX" dirty="0" err="1"/>
              <a:t>story</a:t>
            </a:r>
            <a:r>
              <a:rPr lang="es-MX" dirty="0"/>
              <a:t>, </a:t>
            </a:r>
            <a:r>
              <a:rPr lang="es-MX" dirty="0" err="1"/>
              <a:t>contexte</a:t>
            </a:r>
            <a:r>
              <a:rPr lang="es-MX" dirty="0"/>
              <a:t> </a:t>
            </a:r>
            <a:r>
              <a:rPr lang="es-MX" dirty="0" err="1"/>
              <a:t>to</a:t>
            </a:r>
            <a:r>
              <a:rPr lang="es-MX" dirty="0"/>
              <a:t> </a:t>
            </a:r>
            <a:r>
              <a:rPr lang="es-MX" dirty="0" err="1"/>
              <a:t>the</a:t>
            </a:r>
            <a:r>
              <a:rPr lang="es-MX" dirty="0"/>
              <a:t> </a:t>
            </a:r>
            <a:r>
              <a:rPr lang="es-MX" dirty="0" err="1"/>
              <a:t>facts</a:t>
            </a:r>
            <a:r>
              <a:rPr lang="es-MX" dirty="0"/>
              <a:t> </a:t>
            </a:r>
            <a:r>
              <a:rPr lang="es-MX" dirty="0" err="1"/>
              <a:t>that</a:t>
            </a:r>
            <a:r>
              <a:rPr lang="es-MX" dirty="0"/>
              <a:t> data has </a:t>
            </a:r>
            <a:r>
              <a:rPr lang="es-MX" dirty="0" err="1"/>
              <a:t>revealed</a:t>
            </a:r>
            <a:endParaRPr lang="es-MX" dirty="0"/>
          </a:p>
        </p:txBody>
      </p:sp>
      <p:sp>
        <p:nvSpPr>
          <p:cNvPr id="8" name="CuadroTexto 7">
            <a:extLst>
              <a:ext uri="{FF2B5EF4-FFF2-40B4-BE49-F238E27FC236}">
                <a16:creationId xmlns:a16="http://schemas.microsoft.com/office/drawing/2014/main" id="{255D1A71-B716-D495-5F02-0AC1381EF8E8}"/>
              </a:ext>
            </a:extLst>
          </p:cNvPr>
          <p:cNvSpPr txBox="1"/>
          <p:nvPr/>
        </p:nvSpPr>
        <p:spPr>
          <a:xfrm>
            <a:off x="329550" y="239611"/>
            <a:ext cx="2803616" cy="1015663"/>
          </a:xfrm>
          <a:prstGeom prst="rect">
            <a:avLst/>
          </a:prstGeom>
          <a:noFill/>
        </p:spPr>
        <p:txBody>
          <a:bodyPr wrap="square" rtlCol="0">
            <a:spAutoFit/>
          </a:bodyPr>
          <a:lstStyle/>
          <a:p>
            <a:r>
              <a:rPr lang="es-MX" sz="2000" dirty="0"/>
              <a:t>Narrative </a:t>
            </a:r>
            <a:r>
              <a:rPr lang="es-MX" sz="2000" dirty="0" err="1"/>
              <a:t>you</a:t>
            </a:r>
            <a:r>
              <a:rPr lang="es-MX" sz="2000" dirty="0"/>
              <a:t> share </a:t>
            </a:r>
            <a:r>
              <a:rPr lang="es-MX" sz="2000" dirty="0" err="1"/>
              <a:t>with</a:t>
            </a:r>
            <a:r>
              <a:rPr lang="es-MX" sz="2000" dirty="0"/>
              <a:t> </a:t>
            </a:r>
            <a:r>
              <a:rPr lang="es-MX" sz="2000" dirty="0" err="1"/>
              <a:t>your</a:t>
            </a:r>
            <a:r>
              <a:rPr lang="es-MX" sz="2000" dirty="0"/>
              <a:t> </a:t>
            </a:r>
            <a:r>
              <a:rPr lang="es-MX" sz="2000" dirty="0" err="1"/>
              <a:t>stakeholders</a:t>
            </a:r>
            <a:r>
              <a:rPr lang="es-MX" sz="2000" dirty="0"/>
              <a:t> </a:t>
            </a:r>
            <a:r>
              <a:rPr lang="es-MX" sz="2000" dirty="0" err="1"/>
              <a:t>needs</a:t>
            </a:r>
            <a:r>
              <a:rPr lang="es-MX" sz="2000" dirty="0"/>
              <a:t>: PRESENTATION</a:t>
            </a:r>
          </a:p>
        </p:txBody>
      </p:sp>
      <p:sp>
        <p:nvSpPr>
          <p:cNvPr id="9" name="CuadroTexto 8">
            <a:extLst>
              <a:ext uri="{FF2B5EF4-FFF2-40B4-BE49-F238E27FC236}">
                <a16:creationId xmlns:a16="http://schemas.microsoft.com/office/drawing/2014/main" id="{C5FCAC30-A3C0-AD90-FDA8-A492EFC055A2}"/>
              </a:ext>
            </a:extLst>
          </p:cNvPr>
          <p:cNvSpPr txBox="1"/>
          <p:nvPr/>
        </p:nvSpPr>
        <p:spPr>
          <a:xfrm>
            <a:off x="4273078" y="2648071"/>
            <a:ext cx="7089687" cy="3970318"/>
          </a:xfrm>
          <a:prstGeom prst="rect">
            <a:avLst/>
          </a:prstGeom>
          <a:noFill/>
        </p:spPr>
        <p:txBody>
          <a:bodyPr wrap="square" rtlCol="0">
            <a:spAutoFit/>
          </a:bodyPr>
          <a:lstStyle/>
          <a:p>
            <a:r>
              <a:rPr lang="es-MX" dirty="0" err="1"/>
              <a:t>How</a:t>
            </a:r>
            <a:r>
              <a:rPr lang="es-MX" dirty="0"/>
              <a:t> </a:t>
            </a:r>
            <a:r>
              <a:rPr lang="es-MX" dirty="0" err="1"/>
              <a:t>often</a:t>
            </a:r>
            <a:r>
              <a:rPr lang="es-MX" dirty="0"/>
              <a:t> </a:t>
            </a:r>
            <a:r>
              <a:rPr lang="es-MX" dirty="0" err="1"/>
              <a:t>happen</a:t>
            </a:r>
            <a:r>
              <a:rPr lang="es-MX" dirty="0"/>
              <a:t>, </a:t>
            </a:r>
            <a:r>
              <a:rPr lang="es-MX" dirty="0" err="1"/>
              <a:t>tasks</a:t>
            </a:r>
            <a:r>
              <a:rPr lang="es-MX" dirty="0"/>
              <a:t> </a:t>
            </a:r>
            <a:r>
              <a:rPr lang="es-MX" dirty="0" err="1"/>
              <a:t>involveda</a:t>
            </a:r>
            <a:r>
              <a:rPr lang="es-MX" dirty="0"/>
              <a:t> </a:t>
            </a:r>
            <a:r>
              <a:rPr lang="es-MX" dirty="0" err="1"/>
              <a:t>nd</a:t>
            </a:r>
            <a:r>
              <a:rPr lang="es-MX" dirty="0"/>
              <a:t> </a:t>
            </a:r>
            <a:r>
              <a:rPr lang="es-MX" dirty="0" err="1"/>
              <a:t>other</a:t>
            </a:r>
            <a:r>
              <a:rPr lang="es-MX" dirty="0"/>
              <a:t> </a:t>
            </a:r>
            <a:r>
              <a:rPr lang="es-MX" dirty="0" err="1"/>
              <a:t>bakground</a:t>
            </a:r>
            <a:r>
              <a:rPr lang="es-MX" dirty="0"/>
              <a:t> </a:t>
            </a:r>
            <a:r>
              <a:rPr lang="es-MX" dirty="0" err="1"/>
              <a:t>current</a:t>
            </a:r>
            <a:r>
              <a:rPr lang="es-MX" dirty="0"/>
              <a:t> </a:t>
            </a:r>
            <a:r>
              <a:rPr lang="es-MX" dirty="0" err="1"/>
              <a:t>situation</a:t>
            </a:r>
            <a:endParaRPr lang="es-MX" dirty="0"/>
          </a:p>
          <a:p>
            <a:endParaRPr lang="es-MX" dirty="0"/>
          </a:p>
          <a:p>
            <a:r>
              <a:rPr lang="es-MX" dirty="0" err="1"/>
              <a:t>Conflict</a:t>
            </a:r>
            <a:r>
              <a:rPr lang="es-MX" dirty="0"/>
              <a:t> (tensión) </a:t>
            </a:r>
            <a:r>
              <a:rPr lang="es-MX" dirty="0" err="1"/>
              <a:t>comptetitor</a:t>
            </a:r>
            <a:r>
              <a:rPr lang="es-MX" dirty="0"/>
              <a:t>, </a:t>
            </a:r>
            <a:r>
              <a:rPr lang="es-MX" dirty="0" err="1"/>
              <a:t>inefficient</a:t>
            </a:r>
            <a:r>
              <a:rPr lang="es-MX" dirty="0"/>
              <a:t> </a:t>
            </a:r>
            <a:r>
              <a:rPr lang="es-MX" dirty="0" err="1"/>
              <a:t>process</a:t>
            </a:r>
            <a:r>
              <a:rPr lang="es-MX" dirty="0"/>
              <a:t>, new </a:t>
            </a:r>
            <a:r>
              <a:rPr lang="es-MX" dirty="0" err="1"/>
              <a:t>opportunity</a:t>
            </a:r>
            <a:r>
              <a:rPr lang="es-MX" dirty="0"/>
              <a:t>, </a:t>
            </a:r>
            <a:r>
              <a:rPr lang="es-MX" dirty="0" err="1"/>
              <a:t>problems</a:t>
            </a:r>
            <a:r>
              <a:rPr lang="es-MX" dirty="0"/>
              <a:t> </a:t>
            </a:r>
            <a:r>
              <a:rPr lang="es-MX" dirty="0" err="1"/>
              <a:t>your</a:t>
            </a:r>
            <a:r>
              <a:rPr lang="es-MX" dirty="0"/>
              <a:t> </a:t>
            </a:r>
            <a:r>
              <a:rPr lang="es-MX" dirty="0" err="1"/>
              <a:t>analysis</a:t>
            </a:r>
            <a:r>
              <a:rPr lang="es-MX" dirty="0"/>
              <a:t> </a:t>
            </a:r>
            <a:r>
              <a:rPr lang="es-MX" dirty="0" err="1"/>
              <a:t>is</a:t>
            </a:r>
            <a:r>
              <a:rPr lang="es-MX" dirty="0"/>
              <a:t> </a:t>
            </a:r>
            <a:r>
              <a:rPr lang="es-MX" dirty="0" err="1"/>
              <a:t>solving</a:t>
            </a:r>
            <a:endParaRPr lang="es-MX" dirty="0"/>
          </a:p>
          <a:p>
            <a:endParaRPr lang="es-MX" dirty="0"/>
          </a:p>
          <a:p>
            <a:endParaRPr lang="es-MX" dirty="0"/>
          </a:p>
          <a:p>
            <a:r>
              <a:rPr lang="es-MX" dirty="0" err="1"/>
              <a:t>Resolution</a:t>
            </a:r>
            <a:r>
              <a:rPr lang="es-MX" dirty="0"/>
              <a:t>, data </a:t>
            </a:r>
            <a:r>
              <a:rPr lang="es-MX" dirty="0" err="1"/>
              <a:t>is</a:t>
            </a:r>
            <a:r>
              <a:rPr lang="es-MX" dirty="0"/>
              <a:t> </a:t>
            </a:r>
            <a:r>
              <a:rPr lang="es-MX" dirty="0" err="1"/>
              <a:t>shown</a:t>
            </a:r>
            <a:r>
              <a:rPr lang="es-MX" dirty="0"/>
              <a:t> </a:t>
            </a:r>
            <a:r>
              <a:rPr lang="es-MX" dirty="0" err="1"/>
              <a:t>you</a:t>
            </a:r>
            <a:r>
              <a:rPr lang="es-MX" dirty="0"/>
              <a:t> </a:t>
            </a:r>
            <a:r>
              <a:rPr lang="es-MX" dirty="0" err="1"/>
              <a:t>solve</a:t>
            </a:r>
            <a:r>
              <a:rPr lang="es-MX" dirty="0"/>
              <a:t> </a:t>
            </a:r>
            <a:r>
              <a:rPr lang="es-MX" dirty="0" err="1"/>
              <a:t>the</a:t>
            </a:r>
            <a:r>
              <a:rPr lang="es-MX" dirty="0"/>
              <a:t> </a:t>
            </a:r>
            <a:r>
              <a:rPr lang="es-MX" dirty="0" err="1"/>
              <a:t>problems</a:t>
            </a:r>
            <a:r>
              <a:rPr lang="es-MX" dirty="0"/>
              <a:t>, more </a:t>
            </a:r>
            <a:r>
              <a:rPr lang="es-MX" dirty="0" err="1"/>
              <a:t>competittive</a:t>
            </a:r>
            <a:r>
              <a:rPr lang="es-MX" dirty="0"/>
              <a:t>, </a:t>
            </a:r>
            <a:r>
              <a:rPr lang="es-MX" dirty="0" err="1"/>
              <a:t>improving</a:t>
            </a:r>
            <a:r>
              <a:rPr lang="es-MX" dirty="0"/>
              <a:t> a </a:t>
            </a:r>
            <a:r>
              <a:rPr lang="es-MX" dirty="0" err="1"/>
              <a:t>process</a:t>
            </a:r>
            <a:r>
              <a:rPr lang="es-MX" dirty="0"/>
              <a:t>, new </a:t>
            </a:r>
            <a:r>
              <a:rPr lang="es-MX" dirty="0" err="1"/>
              <a:t>system</a:t>
            </a:r>
            <a:r>
              <a:rPr lang="es-MX" dirty="0"/>
              <a:t>, </a:t>
            </a:r>
            <a:r>
              <a:rPr lang="es-MX" dirty="0" err="1"/>
              <a:t>whatever</a:t>
            </a:r>
            <a:r>
              <a:rPr lang="es-MX" dirty="0"/>
              <a:t> </a:t>
            </a:r>
            <a:r>
              <a:rPr lang="es-MX" dirty="0" err="1"/>
              <a:t>ultimte</a:t>
            </a:r>
            <a:r>
              <a:rPr lang="es-MX" dirty="0"/>
              <a:t> </a:t>
            </a:r>
            <a:r>
              <a:rPr lang="es-MX" dirty="0" err="1"/>
              <a:t>goal</a:t>
            </a:r>
            <a:r>
              <a:rPr lang="es-MX" dirty="0"/>
              <a:t> </a:t>
            </a:r>
            <a:r>
              <a:rPr lang="es-MX" dirty="0" err="1"/>
              <a:t>of</a:t>
            </a:r>
            <a:r>
              <a:rPr lang="es-MX" dirty="0"/>
              <a:t> </a:t>
            </a:r>
            <a:r>
              <a:rPr lang="es-MX" dirty="0" err="1"/>
              <a:t>your</a:t>
            </a:r>
            <a:r>
              <a:rPr lang="es-MX" dirty="0"/>
              <a:t> data Project </a:t>
            </a:r>
          </a:p>
          <a:p>
            <a:endParaRPr lang="es-MX" dirty="0"/>
          </a:p>
          <a:p>
            <a:endParaRPr lang="es-MX" dirty="0"/>
          </a:p>
          <a:p>
            <a:r>
              <a:rPr lang="es-MX" dirty="0"/>
              <a:t>Share </a:t>
            </a:r>
            <a:r>
              <a:rPr lang="es-MX" dirty="0" err="1"/>
              <a:t>recomedations</a:t>
            </a:r>
            <a:r>
              <a:rPr lang="es-MX" dirty="0"/>
              <a:t>, </a:t>
            </a:r>
            <a:r>
              <a:rPr lang="es-MX" dirty="0" err="1"/>
              <a:t>explain</a:t>
            </a:r>
            <a:r>
              <a:rPr lang="es-MX" dirty="0"/>
              <a:t> </a:t>
            </a:r>
            <a:r>
              <a:rPr lang="es-MX" dirty="0" err="1"/>
              <a:t>why</a:t>
            </a:r>
            <a:r>
              <a:rPr lang="es-MX" dirty="0"/>
              <a:t> </a:t>
            </a:r>
            <a:r>
              <a:rPr lang="es-MX" dirty="0" err="1"/>
              <a:t>you</a:t>
            </a:r>
            <a:r>
              <a:rPr lang="es-MX" dirty="0"/>
              <a:t> </a:t>
            </a:r>
            <a:r>
              <a:rPr lang="es-MX" dirty="0" err="1"/>
              <a:t>think</a:t>
            </a:r>
            <a:r>
              <a:rPr lang="es-MX" dirty="0"/>
              <a:t> </a:t>
            </a:r>
            <a:r>
              <a:rPr lang="es-MX" dirty="0" err="1"/>
              <a:t>they</a:t>
            </a:r>
            <a:r>
              <a:rPr lang="es-MX" dirty="0"/>
              <a:t> </a:t>
            </a:r>
            <a:r>
              <a:rPr lang="es-MX" dirty="0" err="1"/>
              <a:t>help</a:t>
            </a:r>
            <a:r>
              <a:rPr lang="es-MX" dirty="0"/>
              <a:t> </a:t>
            </a:r>
            <a:r>
              <a:rPr lang="es-MX" dirty="0" err="1"/>
              <a:t>your</a:t>
            </a:r>
            <a:r>
              <a:rPr lang="es-MX" dirty="0"/>
              <a:t> </a:t>
            </a:r>
            <a:r>
              <a:rPr lang="es-MX" dirty="0" err="1"/>
              <a:t>company</a:t>
            </a:r>
            <a:r>
              <a:rPr lang="es-MX" dirty="0"/>
              <a:t> </a:t>
            </a:r>
            <a:r>
              <a:rPr lang="es-MX" dirty="0" err="1"/>
              <a:t>to</a:t>
            </a:r>
            <a:r>
              <a:rPr lang="es-MX" dirty="0"/>
              <a:t> be </a:t>
            </a:r>
            <a:r>
              <a:rPr lang="es-MX" dirty="0" err="1"/>
              <a:t>sucessful</a:t>
            </a:r>
            <a:endParaRPr lang="es-MX" dirty="0"/>
          </a:p>
        </p:txBody>
      </p:sp>
      <p:sp>
        <p:nvSpPr>
          <p:cNvPr id="10" name="CuadroTexto 9">
            <a:extLst>
              <a:ext uri="{FF2B5EF4-FFF2-40B4-BE49-F238E27FC236}">
                <a16:creationId xmlns:a16="http://schemas.microsoft.com/office/drawing/2014/main" id="{DEE9D022-A612-BD43-17DF-46171355559F}"/>
              </a:ext>
            </a:extLst>
          </p:cNvPr>
          <p:cNvSpPr txBox="1"/>
          <p:nvPr/>
        </p:nvSpPr>
        <p:spPr>
          <a:xfrm>
            <a:off x="3884657" y="239610"/>
            <a:ext cx="7866528" cy="1015663"/>
          </a:xfrm>
          <a:prstGeom prst="rect">
            <a:avLst/>
          </a:prstGeom>
          <a:noFill/>
        </p:spPr>
        <p:txBody>
          <a:bodyPr wrap="square" rtlCol="0">
            <a:spAutoFit/>
          </a:bodyPr>
          <a:lstStyle/>
          <a:p>
            <a:pPr algn="just"/>
            <a:r>
              <a:rPr lang="es-MX" sz="2000" b="0" i="0" dirty="0">
                <a:solidFill>
                  <a:srgbClr val="333333"/>
                </a:solidFill>
                <a:effectLst/>
                <a:latin typeface="Source Sans Pro" panose="020B0503030403020204" pitchFamily="34" charset="0"/>
              </a:rPr>
              <a:t>Una narrativa de datos eficaz incluye personajes, un escenario, una trama, una gran revelación y un momento eureka. Describe la diferencia entre la gran revelación y el momento eureka.</a:t>
            </a:r>
            <a:endParaRPr lang="es-MX" sz="2000" dirty="0"/>
          </a:p>
        </p:txBody>
      </p:sp>
    </p:spTree>
    <p:extLst>
      <p:ext uri="{BB962C8B-B14F-4D97-AF65-F5344CB8AC3E}">
        <p14:creationId xmlns:p14="http://schemas.microsoft.com/office/powerpoint/2010/main" val="199788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B0A262F-BBBF-2169-B326-0FA7DF28AA35}"/>
              </a:ext>
            </a:extLst>
          </p:cNvPr>
          <p:cNvSpPr>
            <a:spLocks noGrp="1"/>
          </p:cNvSpPr>
          <p:nvPr>
            <p:ph idx="1"/>
          </p:nvPr>
        </p:nvSpPr>
        <p:spPr>
          <a:xfrm>
            <a:off x="3197973" y="423443"/>
            <a:ext cx="8496052" cy="5775651"/>
          </a:xfrm>
        </p:spPr>
        <p:txBody>
          <a:bodyPr>
            <a:noAutofit/>
          </a:bodyPr>
          <a:lstStyle/>
          <a:p>
            <a:pPr algn="just"/>
            <a:r>
              <a:rPr lang="es-MX" sz="2000" b="0" i="0" dirty="0">
                <a:solidFill>
                  <a:srgbClr val="0F1114"/>
                </a:solidFill>
                <a:effectLst/>
                <a:latin typeface="Source Sans Pro" panose="020B0503030403020204" pitchFamily="34" charset="0"/>
              </a:rPr>
              <a:t>Ahora que tienes tus capturas de pantalla del panel, es el momento de crear tu presentación.</a:t>
            </a:r>
          </a:p>
          <a:p>
            <a:pPr algn="just"/>
            <a:r>
              <a:rPr lang="es-MX" sz="2000" b="0" i="0" dirty="0">
                <a:solidFill>
                  <a:srgbClr val="0F1114"/>
                </a:solidFill>
                <a:effectLst/>
                <a:latin typeface="Source Sans Pro" panose="020B0503030403020204" pitchFamily="34" charset="0"/>
              </a:rPr>
              <a:t>debes tener en cuenta a tu público. Crearás una presentación para un público de interesados. No están estrechamente involucrados en el proyecto, pero tienen curiosidad por el análisis que hiciste, el panel que produjiste y tus principales hallazgos. A continuación, puedes crear tus diapositivas.</a:t>
            </a:r>
          </a:p>
          <a:p>
            <a:pPr algn="just"/>
            <a:r>
              <a:rPr lang="es-MX" sz="2000" b="0" i="0" dirty="0">
                <a:solidFill>
                  <a:srgbClr val="0F1114"/>
                </a:solidFill>
                <a:effectLst/>
                <a:latin typeface="Source Sans Pro" panose="020B0503030403020204" pitchFamily="34" charset="0"/>
              </a:rPr>
              <a:t>La primera diapositiva debe ser el título de la presentación, tu nombre y la fecha de esta. Cada una de las diapositivas siguientes debe contener una o dos capturas de pantalla del panel. También deben incluir viñetas que describan el contexto de las capturas de pantalla. Por último, debes incluir una diapositiva de cierre con las conclusiones finales.</a:t>
            </a:r>
          </a:p>
          <a:p>
            <a:pPr algn="just"/>
            <a:r>
              <a:rPr lang="es-MX" sz="2000" b="0" i="0" dirty="0">
                <a:solidFill>
                  <a:srgbClr val="0F1114"/>
                </a:solidFill>
                <a:effectLst/>
                <a:latin typeface="Source Sans Pro" panose="020B0503030403020204" pitchFamily="34" charset="0"/>
              </a:rPr>
              <a:t>Para esta sencilla presentación, solo necesitas unas pocas diapositivas. </a:t>
            </a:r>
          </a:p>
          <a:p>
            <a:pPr algn="just"/>
            <a:r>
              <a:rPr lang="es-MX" sz="2000" b="0" i="0" dirty="0">
                <a:solidFill>
                  <a:srgbClr val="0F1114"/>
                </a:solidFill>
                <a:effectLst/>
                <a:latin typeface="Source Sans Pro" panose="020B0503030403020204" pitchFamily="34" charset="0"/>
              </a:rPr>
              <a:t>A continuación, puedes crear tus diapositivas en un software de presentación. </a:t>
            </a:r>
          </a:p>
          <a:p>
            <a:pPr algn="just"/>
            <a:r>
              <a:rPr lang="es-MX" sz="2000" b="0" i="0" u="sng" dirty="0">
                <a:solidFill>
                  <a:srgbClr val="0F1114"/>
                </a:solidFill>
                <a:effectLst/>
                <a:latin typeface="Source Sans Pro" panose="020B0503030403020204" pitchFamily="34" charset="0"/>
                <a:hlinkClick r:id="rId2"/>
              </a:rPr>
              <a:t>Google </a:t>
            </a:r>
            <a:r>
              <a:rPr lang="es-MX" sz="2000" b="0" i="0" u="sng" dirty="0" err="1">
                <a:solidFill>
                  <a:srgbClr val="0F1114"/>
                </a:solidFill>
                <a:effectLst/>
                <a:latin typeface="Source Sans Pro" panose="020B0503030403020204" pitchFamily="34" charset="0"/>
                <a:hlinkClick r:id="rId2"/>
              </a:rPr>
              <a:t>Slides</a:t>
            </a:r>
            <a:r>
              <a:rPr lang="es-MX" sz="2000" b="0" i="0" dirty="0">
                <a:solidFill>
                  <a:srgbClr val="0F1114"/>
                </a:solidFill>
                <a:effectLst/>
                <a:latin typeface="Source Sans Pro" panose="020B0503030403020204" pitchFamily="34" charset="0"/>
              </a:rPr>
              <a:t> (es necesario tener una cuenta de Google)</a:t>
            </a:r>
          </a:p>
          <a:p>
            <a:pPr algn="just"/>
            <a:r>
              <a:rPr lang="es-MX" sz="2000" b="0" i="0" u="sng" dirty="0">
                <a:solidFill>
                  <a:srgbClr val="0F1114"/>
                </a:solidFill>
                <a:effectLst/>
                <a:latin typeface="Source Sans Pro" panose="020B0503030403020204" pitchFamily="34" charset="0"/>
                <a:hlinkClick r:id="rId3"/>
              </a:rPr>
              <a:t>Microsoft 365</a:t>
            </a:r>
            <a:r>
              <a:rPr lang="es-MX" sz="2000" b="0" i="0" dirty="0">
                <a:solidFill>
                  <a:srgbClr val="0F1114"/>
                </a:solidFill>
                <a:effectLst/>
                <a:latin typeface="Source Sans Pro" panose="020B0503030403020204" pitchFamily="34" charset="0"/>
              </a:rPr>
              <a:t> (es necesario tener una cuenta de Microsoft)</a:t>
            </a:r>
          </a:p>
          <a:p>
            <a:pPr algn="just"/>
            <a:r>
              <a:rPr lang="es-MX" sz="2000" b="0" i="0" u="sng" dirty="0">
                <a:solidFill>
                  <a:srgbClr val="0F1114"/>
                </a:solidFill>
                <a:effectLst/>
                <a:latin typeface="Source Sans Pro" panose="020B0503030403020204" pitchFamily="34" charset="0"/>
                <a:hlinkClick r:id="rId4"/>
              </a:rPr>
              <a:t>Prezi</a:t>
            </a:r>
            <a:r>
              <a:rPr lang="es-MX" sz="2000" b="0" i="0" dirty="0">
                <a:solidFill>
                  <a:srgbClr val="0F1114"/>
                </a:solidFill>
                <a:effectLst/>
                <a:latin typeface="Source Sans Pro" panose="020B0503030403020204" pitchFamily="34" charset="0"/>
              </a:rPr>
              <a:t> (es necesario iniciar sesión)</a:t>
            </a:r>
          </a:p>
          <a:p>
            <a:pPr marL="0" indent="0" algn="just">
              <a:buNone/>
            </a:pPr>
            <a:br>
              <a:rPr lang="es-MX" sz="2000" dirty="0"/>
            </a:br>
            <a:endParaRPr lang="es-MX" sz="2000" b="0" i="0" dirty="0">
              <a:solidFill>
                <a:srgbClr val="0F1114"/>
              </a:solidFill>
              <a:effectLst/>
              <a:latin typeface="Source Sans Pro" panose="020B0503030403020204" pitchFamily="34" charset="0"/>
            </a:endParaRPr>
          </a:p>
          <a:p>
            <a:pPr algn="just"/>
            <a:endParaRPr lang="es-MX" sz="2000" dirty="0"/>
          </a:p>
        </p:txBody>
      </p:sp>
      <p:pic>
        <p:nvPicPr>
          <p:cNvPr id="5" name="Imagen 4">
            <a:extLst>
              <a:ext uri="{FF2B5EF4-FFF2-40B4-BE49-F238E27FC236}">
                <a16:creationId xmlns:a16="http://schemas.microsoft.com/office/drawing/2014/main" id="{B023DF42-5AF5-C0BE-BBBD-75FC9428C0D1}"/>
              </a:ext>
            </a:extLst>
          </p:cNvPr>
          <p:cNvPicPr>
            <a:picLocks noChangeAspect="1"/>
          </p:cNvPicPr>
          <p:nvPr/>
        </p:nvPicPr>
        <p:blipFill>
          <a:blip r:embed="rId5"/>
          <a:stretch>
            <a:fillRect/>
          </a:stretch>
        </p:blipFill>
        <p:spPr>
          <a:xfrm>
            <a:off x="592104" y="423443"/>
            <a:ext cx="1810003" cy="6011114"/>
          </a:xfrm>
          <a:prstGeom prst="rect">
            <a:avLst/>
          </a:prstGeom>
        </p:spPr>
      </p:pic>
    </p:spTree>
    <p:extLst>
      <p:ext uri="{BB962C8B-B14F-4D97-AF65-F5344CB8AC3E}">
        <p14:creationId xmlns:p14="http://schemas.microsoft.com/office/powerpoint/2010/main" val="4096969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E17A1AE-6573-6A8F-A210-F9B85E9518AB}"/>
              </a:ext>
            </a:extLst>
          </p:cNvPr>
          <p:cNvSpPr>
            <a:spLocks noGrp="1"/>
          </p:cNvSpPr>
          <p:nvPr>
            <p:ph idx="1"/>
          </p:nvPr>
        </p:nvSpPr>
        <p:spPr>
          <a:xfrm>
            <a:off x="327211" y="489230"/>
            <a:ext cx="5226423" cy="5879540"/>
          </a:xfrm>
        </p:spPr>
        <p:txBody>
          <a:bodyPr>
            <a:normAutofit fontScale="77500" lnSpcReduction="20000"/>
          </a:bodyPr>
          <a:lstStyle/>
          <a:p>
            <a:pPr algn="l"/>
            <a:r>
              <a:rPr lang="es-MX" b="0" i="0" dirty="0">
                <a:solidFill>
                  <a:srgbClr val="0F1114"/>
                </a:solidFill>
                <a:effectLst/>
                <a:latin typeface="Source Sans Pro" panose="020B0503030403020204" pitchFamily="34" charset="0"/>
              </a:rPr>
              <a:t>¿Utilizas una introducción que capta la atención?</a:t>
            </a:r>
          </a:p>
          <a:p>
            <a:pPr algn="l"/>
            <a:r>
              <a:rPr lang="es-MX" b="0" i="0" dirty="0">
                <a:solidFill>
                  <a:srgbClr val="0F1114"/>
                </a:solidFill>
                <a:effectLst/>
                <a:latin typeface="Source Sans Pro" panose="020B0503030403020204" pitchFamily="34" charset="0"/>
              </a:rPr>
              <a:t>¿Comienzas con ideas generales y luego hablas de detalles concretos?</a:t>
            </a:r>
          </a:p>
          <a:p>
            <a:pPr algn="l"/>
            <a:r>
              <a:rPr lang="es-MX" b="0" i="0" dirty="0">
                <a:solidFill>
                  <a:srgbClr val="0F1114"/>
                </a:solidFill>
                <a:effectLst/>
                <a:latin typeface="Source Sans Pro" panose="020B0503030403020204" pitchFamily="34" charset="0"/>
              </a:rPr>
              <a:t>¿Usas frases cortas?</a:t>
            </a:r>
          </a:p>
          <a:p>
            <a:pPr algn="l"/>
            <a:r>
              <a:rPr lang="es-MX" b="0" i="0" dirty="0">
                <a:solidFill>
                  <a:srgbClr val="0F1114"/>
                </a:solidFill>
                <a:effectLst/>
                <a:latin typeface="Source Sans Pro" panose="020B0503030403020204" pitchFamily="34" charset="0"/>
              </a:rPr>
              <a:t>¿Haces una pausa de cinco segundos después de mostrar una visualización de datos?</a:t>
            </a:r>
          </a:p>
          <a:p>
            <a:pPr algn="l"/>
            <a:r>
              <a:rPr lang="es-MX" b="0" i="0" dirty="0">
                <a:solidFill>
                  <a:srgbClr val="0F1114"/>
                </a:solidFill>
                <a:effectLst/>
                <a:latin typeface="Source Sans Pro" panose="020B0503030403020204" pitchFamily="34" charset="0"/>
              </a:rPr>
              <a:t>¿Haces una pausa intencionada en determinados momentos?</a:t>
            </a:r>
          </a:p>
          <a:p>
            <a:pPr algn="l"/>
            <a:r>
              <a:rPr lang="es-MX" b="0" i="0" dirty="0">
                <a:solidFill>
                  <a:srgbClr val="0F1114"/>
                </a:solidFill>
                <a:effectLst/>
                <a:latin typeface="Source Sans Pro" panose="020B0503030403020204" pitchFamily="34" charset="0"/>
              </a:rPr>
              <a:t>¿Mantienes el tono de tu voz nivelado?</a:t>
            </a:r>
          </a:p>
          <a:p>
            <a:pPr algn="l"/>
            <a:r>
              <a:rPr lang="es-MX" b="0" i="0" dirty="0">
                <a:solidFill>
                  <a:srgbClr val="0F1114"/>
                </a:solidFill>
                <a:effectLst/>
                <a:latin typeface="Source Sans Pro" panose="020B0503030403020204" pitchFamily="34" charset="0"/>
              </a:rPr>
              <a:t>¿Te quedas quieto y te mueves intencionalmente?</a:t>
            </a:r>
          </a:p>
          <a:p>
            <a:pPr algn="l"/>
            <a:r>
              <a:rPr lang="es-MX" b="0" i="0" dirty="0">
                <a:solidFill>
                  <a:srgbClr val="0F1114"/>
                </a:solidFill>
                <a:effectLst/>
                <a:latin typeface="Source Sans Pro" panose="020B0503030403020204" pitchFamily="34" charset="0"/>
              </a:rPr>
              <a:t>¿Mantienes una buena postura?</a:t>
            </a:r>
          </a:p>
          <a:p>
            <a:pPr algn="l"/>
            <a:r>
              <a:rPr lang="es-MX" b="0" i="0" dirty="0">
                <a:solidFill>
                  <a:srgbClr val="0F1114"/>
                </a:solidFill>
                <a:effectLst/>
                <a:latin typeface="Source Sans Pro" panose="020B0503030403020204" pitchFamily="34" charset="0"/>
              </a:rPr>
              <a:t>¿Miras al público (o a la cámara) mientras hablas?</a:t>
            </a:r>
          </a:p>
          <a:p>
            <a:pPr algn="l"/>
            <a:r>
              <a:rPr lang="es-MX" b="0" i="0" dirty="0">
                <a:solidFill>
                  <a:srgbClr val="0F1114"/>
                </a:solidFill>
                <a:effectLst/>
                <a:latin typeface="Source Sans Pro" panose="020B0503030403020204" pitchFamily="34" charset="0"/>
              </a:rPr>
              <a:t>¿Mantienes un mensaje conciso?</a:t>
            </a:r>
          </a:p>
          <a:p>
            <a:pPr algn="l"/>
            <a:r>
              <a:rPr lang="es-MX" b="0" i="0" dirty="0">
                <a:solidFill>
                  <a:srgbClr val="0F1114"/>
                </a:solidFill>
                <a:effectLst/>
                <a:latin typeface="Source Sans Pro" panose="020B0503030403020204" pitchFamily="34" charset="0"/>
              </a:rPr>
              <a:t>¿Terminas explicando por qué es importante el análisis de datos?</a:t>
            </a:r>
          </a:p>
          <a:p>
            <a:endParaRPr lang="es-MX" dirty="0"/>
          </a:p>
        </p:txBody>
      </p:sp>
      <p:sp>
        <p:nvSpPr>
          <p:cNvPr id="4" name="Marcador de contenido 2">
            <a:extLst>
              <a:ext uri="{FF2B5EF4-FFF2-40B4-BE49-F238E27FC236}">
                <a16:creationId xmlns:a16="http://schemas.microsoft.com/office/drawing/2014/main" id="{727377C4-8245-A10C-1428-876D8007F792}"/>
              </a:ext>
            </a:extLst>
          </p:cNvPr>
          <p:cNvSpPr txBox="1">
            <a:spLocks/>
          </p:cNvSpPr>
          <p:nvPr/>
        </p:nvSpPr>
        <p:spPr>
          <a:xfrm>
            <a:off x="6208058" y="489230"/>
            <a:ext cx="5226423" cy="587954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MX" b="0" i="0" dirty="0">
                <a:solidFill>
                  <a:srgbClr val="0F1114"/>
                </a:solidFill>
                <a:effectLst/>
                <a:latin typeface="Source Sans Pro" panose="020B0503030403020204" pitchFamily="34" charset="0"/>
              </a:rPr>
              <a:t>¿Incluyes un buen título y subtítulo que describan lo que vas a presentar?</a:t>
            </a:r>
          </a:p>
          <a:p>
            <a:pPr algn="l"/>
            <a:r>
              <a:rPr lang="es-MX" b="0" i="0" dirty="0">
                <a:solidFill>
                  <a:srgbClr val="0F1114"/>
                </a:solidFill>
                <a:effectLst/>
                <a:latin typeface="Source Sans Pro" panose="020B0503030403020204" pitchFamily="34" charset="0"/>
              </a:rPr>
              <a:t>¿Incluyes la fecha de tu presentación o la fecha de su última actualización?</a:t>
            </a:r>
          </a:p>
          <a:p>
            <a:pPr algn="l"/>
            <a:r>
              <a:rPr lang="es-MX" b="0" i="0" dirty="0">
                <a:solidFill>
                  <a:srgbClr val="0F1114"/>
                </a:solidFill>
                <a:effectLst/>
                <a:latin typeface="Source Sans Pro" panose="020B0503030403020204" pitchFamily="34" charset="0"/>
              </a:rPr>
              <a:t>¿Utilizas un tamaño de letra que permite que el público lea con claridad la presentación?</a:t>
            </a:r>
          </a:p>
          <a:p>
            <a:pPr algn="l"/>
            <a:r>
              <a:rPr lang="es-MX" b="0" i="0" dirty="0">
                <a:solidFill>
                  <a:srgbClr val="0F1114"/>
                </a:solidFill>
                <a:effectLst/>
                <a:latin typeface="Source Sans Pro" panose="020B0503030403020204" pitchFamily="34" charset="0"/>
              </a:rPr>
              <a:t>¿Muestras las métricas de negocio que utilizaste?</a:t>
            </a:r>
          </a:p>
          <a:p>
            <a:pPr algn="l"/>
            <a:r>
              <a:rPr lang="es-MX" b="0" i="0" dirty="0">
                <a:solidFill>
                  <a:srgbClr val="0F1114"/>
                </a:solidFill>
                <a:effectLst/>
                <a:latin typeface="Source Sans Pro" panose="020B0503030403020204" pitchFamily="34" charset="0"/>
              </a:rPr>
              <a:t>¿Incluyes elementos visuales eficaces (como tablas y gráficos)?</a:t>
            </a:r>
          </a:p>
          <a:p>
            <a:endParaRPr lang="es-MX" dirty="0"/>
          </a:p>
        </p:txBody>
      </p:sp>
    </p:spTree>
    <p:extLst>
      <p:ext uri="{BB962C8B-B14F-4D97-AF65-F5344CB8AC3E}">
        <p14:creationId xmlns:p14="http://schemas.microsoft.com/office/powerpoint/2010/main" val="2230410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3359C48-F76B-5514-6234-E4928EC91A3A}"/>
              </a:ext>
            </a:extLst>
          </p:cNvPr>
          <p:cNvSpPr>
            <a:spLocks noGrp="1"/>
          </p:cNvSpPr>
          <p:nvPr>
            <p:ph idx="1"/>
          </p:nvPr>
        </p:nvSpPr>
        <p:spPr>
          <a:xfrm>
            <a:off x="838200" y="480919"/>
            <a:ext cx="10515600" cy="4351338"/>
          </a:xfrm>
        </p:spPr>
        <p:txBody>
          <a:bodyPr>
            <a:normAutofit/>
          </a:bodyPr>
          <a:lstStyle/>
          <a:p>
            <a:pPr marL="0" indent="0" algn="ctr">
              <a:spcAft>
                <a:spcPts val="225"/>
              </a:spcAft>
              <a:buNone/>
            </a:pPr>
            <a:r>
              <a:rPr lang="es-MX" b="1" i="0" dirty="0">
                <a:solidFill>
                  <a:schemeClr val="tx2">
                    <a:lumMod val="50000"/>
                    <a:lumOff val="50000"/>
                  </a:schemeClr>
                </a:solidFill>
                <a:effectLst/>
                <a:latin typeface="Google Sans"/>
              </a:rPr>
              <a:t>Elementos de una narrativa eficaz</a:t>
            </a:r>
          </a:p>
          <a:p>
            <a:pPr marL="0" indent="0">
              <a:buNone/>
            </a:pPr>
            <a:endParaRPr lang="es-MX" b="1" i="0" dirty="0">
              <a:effectLst/>
              <a:latin typeface="Google Sans"/>
            </a:endParaRPr>
          </a:p>
          <a:p>
            <a:pPr algn="just"/>
            <a:r>
              <a:rPr lang="es-MX" b="1" i="0" dirty="0">
                <a:effectLst/>
                <a:latin typeface="Google Sans"/>
              </a:rPr>
              <a:t>Personajes</a:t>
            </a:r>
            <a:r>
              <a:rPr lang="es-MX" b="0" i="0" dirty="0">
                <a:effectLst/>
                <a:latin typeface="Google Sans"/>
              </a:rPr>
              <a:t> son personas afectadas por tu historia.</a:t>
            </a:r>
          </a:p>
          <a:p>
            <a:pPr algn="just"/>
            <a:r>
              <a:rPr lang="es-MX" b="1" i="0" dirty="0">
                <a:effectLst/>
                <a:latin typeface="Google Sans"/>
              </a:rPr>
              <a:t>Escenario</a:t>
            </a:r>
            <a:r>
              <a:rPr lang="es-MX" b="0" i="0" dirty="0">
                <a:effectLst/>
                <a:latin typeface="Google Sans"/>
              </a:rPr>
              <a:t> es lo que está sucediendo y otra información previa.</a:t>
            </a:r>
          </a:p>
          <a:p>
            <a:pPr algn="just"/>
            <a:r>
              <a:rPr lang="es-MX" b="0" i="0" dirty="0">
                <a:effectLst/>
                <a:latin typeface="Google Sans"/>
              </a:rPr>
              <a:t>La </a:t>
            </a:r>
            <a:r>
              <a:rPr lang="es-MX" b="1" i="0" dirty="0">
                <a:effectLst/>
                <a:latin typeface="Google Sans"/>
              </a:rPr>
              <a:t>trama</a:t>
            </a:r>
            <a:r>
              <a:rPr lang="es-MX" b="0" i="0" dirty="0">
                <a:effectLst/>
                <a:latin typeface="Google Sans"/>
              </a:rPr>
              <a:t> genera tensión en la situación</a:t>
            </a:r>
          </a:p>
          <a:p>
            <a:pPr algn="just"/>
            <a:r>
              <a:rPr lang="es-MX" b="0" i="0" dirty="0">
                <a:effectLst/>
                <a:latin typeface="Google Sans"/>
              </a:rPr>
              <a:t>La </a:t>
            </a:r>
            <a:r>
              <a:rPr lang="es-MX" b="1" i="0" dirty="0">
                <a:effectLst/>
                <a:latin typeface="Google Sans"/>
              </a:rPr>
              <a:t>gran revelación</a:t>
            </a:r>
            <a:r>
              <a:rPr lang="es-MX" b="0" i="0" dirty="0">
                <a:effectLst/>
                <a:latin typeface="Google Sans"/>
              </a:rPr>
              <a:t> es cómo los datos resuelven el problema.</a:t>
            </a:r>
          </a:p>
          <a:p>
            <a:pPr algn="just"/>
            <a:r>
              <a:rPr lang="es-MX" b="0" i="0" dirty="0">
                <a:effectLst/>
                <a:latin typeface="Google Sans"/>
              </a:rPr>
              <a:t>El </a:t>
            </a:r>
            <a:r>
              <a:rPr lang="es-MX" b="1" i="0" dirty="0">
                <a:effectLst/>
                <a:latin typeface="Google Sans"/>
              </a:rPr>
              <a:t>momento eureka</a:t>
            </a:r>
            <a:r>
              <a:rPr lang="es-MX" b="0" i="0" dirty="0">
                <a:effectLst/>
                <a:latin typeface="Google Sans"/>
              </a:rPr>
              <a:t> involucra recomendaciones basadas en datos. </a:t>
            </a:r>
          </a:p>
          <a:p>
            <a:endParaRPr lang="es-MX" dirty="0"/>
          </a:p>
        </p:txBody>
      </p:sp>
    </p:spTree>
    <p:extLst>
      <p:ext uri="{BB962C8B-B14F-4D97-AF65-F5344CB8AC3E}">
        <p14:creationId xmlns:p14="http://schemas.microsoft.com/office/powerpoint/2010/main" val="256070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00F01D56-CBA9-79DB-7F7D-2F825CB4404B}"/>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Crear </a:t>
            </a:r>
            <a:r>
              <a:rPr lang="es-MX" sz="5200" kern="1200" dirty="0">
                <a:solidFill>
                  <a:schemeClr val="tx2"/>
                </a:solidFill>
                <a:latin typeface="+mj-lt"/>
                <a:ea typeface="+mj-ea"/>
                <a:cs typeface="+mj-cs"/>
              </a:rPr>
              <a:t>historias</a:t>
            </a:r>
            <a:r>
              <a:rPr lang="en-US" sz="5200" kern="1200" dirty="0">
                <a:solidFill>
                  <a:schemeClr val="tx2"/>
                </a:solidFill>
                <a:latin typeface="+mj-lt"/>
                <a:ea typeface="+mj-ea"/>
                <a:cs typeface="+mj-cs"/>
              </a:rPr>
              <a:t> de Datos</a:t>
            </a:r>
          </a:p>
        </p:txBody>
      </p:sp>
    </p:spTree>
    <p:extLst>
      <p:ext uri="{BB962C8B-B14F-4D97-AF65-F5344CB8AC3E}">
        <p14:creationId xmlns:p14="http://schemas.microsoft.com/office/powerpoint/2010/main" val="336635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8EEC3-3B1E-B873-F73D-59214AFC892E}"/>
              </a:ext>
            </a:extLst>
          </p:cNvPr>
          <p:cNvSpPr>
            <a:spLocks noGrp="1"/>
          </p:cNvSpPr>
          <p:nvPr>
            <p:ph type="title"/>
          </p:nvPr>
        </p:nvSpPr>
        <p:spPr>
          <a:xfrm>
            <a:off x="744070" y="1924984"/>
            <a:ext cx="10515600" cy="1325563"/>
          </a:xfrm>
        </p:spPr>
        <p:txBody>
          <a:bodyPr/>
          <a:lstStyle/>
          <a:p>
            <a:r>
              <a:rPr lang="es-MX" dirty="0"/>
              <a:t>Reunir todos los elementos</a:t>
            </a:r>
          </a:p>
        </p:txBody>
      </p:sp>
    </p:spTree>
    <p:extLst>
      <p:ext uri="{BB962C8B-B14F-4D97-AF65-F5344CB8AC3E}">
        <p14:creationId xmlns:p14="http://schemas.microsoft.com/office/powerpoint/2010/main" val="491157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C89A5C-8738-697C-ABC3-2E86381BDC73}"/>
              </a:ext>
            </a:extLst>
          </p:cNvPr>
          <p:cNvSpPr>
            <a:spLocks noGrp="1"/>
          </p:cNvSpPr>
          <p:nvPr>
            <p:ph idx="1"/>
          </p:nvPr>
        </p:nvSpPr>
        <p:spPr>
          <a:xfrm>
            <a:off x="3245560" y="2761835"/>
            <a:ext cx="8493215" cy="1104034"/>
          </a:xfrm>
        </p:spPr>
        <p:txBody>
          <a:bodyPr>
            <a:normAutofit/>
          </a:bodyPr>
          <a:lstStyle/>
          <a:p>
            <a:r>
              <a:rPr lang="es-MX" sz="1600" dirty="0" err="1">
                <a:latin typeface="Arial" panose="020B0604020202020204" pitchFamily="34" charset="0"/>
                <a:cs typeface="Arial" panose="020B0604020202020204" pitchFamily="34" charset="0"/>
              </a:rPr>
              <a:t>Info</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we</a:t>
            </a:r>
            <a:r>
              <a:rPr lang="es-MX" sz="1600" dirty="0">
                <a:latin typeface="Arial" panose="020B0604020202020204" pitchFamily="34" charset="0"/>
                <a:cs typeface="Arial" panose="020B0604020202020204" pitchFamily="34" charset="0"/>
              </a:rPr>
              <a:t> share </a:t>
            </a:r>
            <a:r>
              <a:rPr lang="es-MX" sz="1600" dirty="0" err="1">
                <a:latin typeface="Arial" panose="020B0604020202020204" pitchFamily="34" charset="0"/>
                <a:cs typeface="Arial" panose="020B0604020202020204" pitchFamily="34" charset="0"/>
              </a:rPr>
              <a:t>its</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going</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to</a:t>
            </a:r>
            <a:r>
              <a:rPr lang="es-MX" sz="1600" dirty="0">
                <a:latin typeface="Arial" panose="020B0604020202020204" pitchFamily="34" charset="0"/>
                <a:cs typeface="Arial" panose="020B0604020202020204" pitchFamily="34" charset="0"/>
              </a:rPr>
              <a:t> be </a:t>
            </a:r>
            <a:r>
              <a:rPr lang="es-MX" sz="1600" dirty="0" err="1">
                <a:latin typeface="Arial" panose="020B0604020202020204" pitchFamily="34" charset="0"/>
                <a:cs typeface="Arial" panose="020B0604020202020204" pitchFamily="34" charset="0"/>
              </a:rPr>
              <a:t>connected</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with</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bussines</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task</a:t>
            </a:r>
            <a:endParaRPr lang="es-MX" sz="1600" dirty="0">
              <a:latin typeface="Arial" panose="020B0604020202020204" pitchFamily="34" charset="0"/>
              <a:cs typeface="Arial" panose="020B0604020202020204" pitchFamily="34" charset="0"/>
            </a:endParaRPr>
          </a:p>
          <a:p>
            <a:r>
              <a:rPr lang="es-MX" sz="1600" b="0" i="0" dirty="0">
                <a:effectLst/>
                <a:latin typeface="Arial" panose="020B0604020202020204" pitchFamily="34" charset="0"/>
                <a:cs typeface="Arial" panose="020B0604020202020204" pitchFamily="34" charset="0"/>
              </a:rPr>
              <a:t>el propósito del </a:t>
            </a:r>
            <a:r>
              <a:rPr lang="es-MX" sz="1600" b="0" i="1" dirty="0" err="1">
                <a:effectLst/>
                <a:latin typeface="Arial" panose="020B0604020202020204" pitchFamily="34" charset="0"/>
                <a:cs typeface="Arial" panose="020B0604020202020204" pitchFamily="34" charset="0"/>
              </a:rPr>
              <a:t>framework</a:t>
            </a:r>
            <a:r>
              <a:rPr lang="es-MX" sz="1600" b="0" i="1" dirty="0">
                <a:effectLst/>
                <a:latin typeface="Arial" panose="020B0604020202020204" pitchFamily="34" charset="0"/>
                <a:cs typeface="Arial" panose="020B0604020202020204" pitchFamily="34" charset="0"/>
              </a:rPr>
              <a:t>: </a:t>
            </a:r>
            <a:r>
              <a:rPr lang="es-MX" sz="1600" b="0" i="0" dirty="0">
                <a:effectLst/>
                <a:latin typeface="Arial" panose="020B0604020202020204" pitchFamily="34" charset="0"/>
                <a:cs typeface="Arial" panose="020B0604020202020204" pitchFamily="34" charset="0"/>
              </a:rPr>
              <a:t>Crear conexiones lógicas que se relacionan con la tarea empresarial, Brindarle a tu audiencia cierto contexto para comprender los datos más en detalle, </a:t>
            </a:r>
            <a:r>
              <a:rPr lang="es-MX" sz="1600" b="0" i="0" dirty="0">
                <a:solidFill>
                  <a:srgbClr val="0F1114"/>
                </a:solidFill>
                <a:effectLst/>
                <a:latin typeface="Arial" panose="020B0604020202020204" pitchFamily="34" charset="0"/>
                <a:cs typeface="Arial" panose="020B0604020202020204" pitchFamily="34" charset="0"/>
              </a:rPr>
              <a:t>Enfocarse en la información más importante</a:t>
            </a:r>
            <a:endParaRPr lang="es-MX" sz="1600" b="0" i="0" dirty="0">
              <a:effectLst/>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132FC25C-805E-9B60-9171-02802E944049}"/>
              </a:ext>
            </a:extLst>
          </p:cNvPr>
          <p:cNvPicPr>
            <a:picLocks noChangeAspect="1"/>
          </p:cNvPicPr>
          <p:nvPr/>
        </p:nvPicPr>
        <p:blipFill>
          <a:blip r:embed="rId2"/>
          <a:stretch>
            <a:fillRect/>
          </a:stretch>
        </p:blipFill>
        <p:spPr>
          <a:xfrm>
            <a:off x="453225" y="359084"/>
            <a:ext cx="2304965" cy="2402751"/>
          </a:xfrm>
          <a:prstGeom prst="rect">
            <a:avLst/>
          </a:prstGeom>
        </p:spPr>
      </p:pic>
      <p:pic>
        <p:nvPicPr>
          <p:cNvPr id="7" name="Imagen 6">
            <a:extLst>
              <a:ext uri="{FF2B5EF4-FFF2-40B4-BE49-F238E27FC236}">
                <a16:creationId xmlns:a16="http://schemas.microsoft.com/office/drawing/2014/main" id="{175EA76B-549A-F0A5-45F9-39B611A8AFD4}"/>
              </a:ext>
            </a:extLst>
          </p:cNvPr>
          <p:cNvPicPr>
            <a:picLocks noChangeAspect="1"/>
          </p:cNvPicPr>
          <p:nvPr/>
        </p:nvPicPr>
        <p:blipFill>
          <a:blip r:embed="rId3"/>
          <a:stretch>
            <a:fillRect/>
          </a:stretch>
        </p:blipFill>
        <p:spPr>
          <a:xfrm>
            <a:off x="3245560" y="1138571"/>
            <a:ext cx="8677850" cy="1104033"/>
          </a:xfrm>
          <a:prstGeom prst="rect">
            <a:avLst/>
          </a:prstGeom>
        </p:spPr>
      </p:pic>
      <p:pic>
        <p:nvPicPr>
          <p:cNvPr id="11" name="Imagen 10">
            <a:extLst>
              <a:ext uri="{FF2B5EF4-FFF2-40B4-BE49-F238E27FC236}">
                <a16:creationId xmlns:a16="http://schemas.microsoft.com/office/drawing/2014/main" id="{BC0494CE-3133-F7B2-5233-FE2B39026A6D}"/>
              </a:ext>
            </a:extLst>
          </p:cNvPr>
          <p:cNvPicPr>
            <a:picLocks noChangeAspect="1"/>
          </p:cNvPicPr>
          <p:nvPr/>
        </p:nvPicPr>
        <p:blipFill>
          <a:blip r:embed="rId4"/>
          <a:stretch>
            <a:fillRect/>
          </a:stretch>
        </p:blipFill>
        <p:spPr>
          <a:xfrm>
            <a:off x="578151" y="4620635"/>
            <a:ext cx="8811712" cy="1564343"/>
          </a:xfrm>
          <a:prstGeom prst="rect">
            <a:avLst/>
          </a:prstGeom>
        </p:spPr>
      </p:pic>
    </p:spTree>
    <p:extLst>
      <p:ext uri="{BB962C8B-B14F-4D97-AF65-F5344CB8AC3E}">
        <p14:creationId xmlns:p14="http://schemas.microsoft.com/office/powerpoint/2010/main" val="37241170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95D67CD-9A11-EEF0-40D5-82C9A51A2B22}"/>
              </a:ext>
            </a:extLst>
          </p:cNvPr>
          <p:cNvPicPr>
            <a:picLocks noChangeAspect="1"/>
          </p:cNvPicPr>
          <p:nvPr/>
        </p:nvPicPr>
        <p:blipFill>
          <a:blip r:embed="rId2"/>
          <a:stretch>
            <a:fillRect/>
          </a:stretch>
        </p:blipFill>
        <p:spPr>
          <a:xfrm>
            <a:off x="540169" y="404851"/>
            <a:ext cx="3801005" cy="1419423"/>
          </a:xfrm>
          <a:prstGeom prst="rect">
            <a:avLst/>
          </a:prstGeom>
        </p:spPr>
      </p:pic>
      <p:pic>
        <p:nvPicPr>
          <p:cNvPr id="7" name="Imagen 6">
            <a:extLst>
              <a:ext uri="{FF2B5EF4-FFF2-40B4-BE49-F238E27FC236}">
                <a16:creationId xmlns:a16="http://schemas.microsoft.com/office/drawing/2014/main" id="{79814C09-782A-DC03-6CCE-4E010709BE03}"/>
              </a:ext>
            </a:extLst>
          </p:cNvPr>
          <p:cNvPicPr>
            <a:picLocks noChangeAspect="1"/>
          </p:cNvPicPr>
          <p:nvPr/>
        </p:nvPicPr>
        <p:blipFill>
          <a:blip r:embed="rId3"/>
          <a:stretch>
            <a:fillRect/>
          </a:stretch>
        </p:blipFill>
        <p:spPr>
          <a:xfrm>
            <a:off x="540169" y="2262056"/>
            <a:ext cx="6010803" cy="1514395"/>
          </a:xfrm>
          <a:prstGeom prst="rect">
            <a:avLst/>
          </a:prstGeom>
        </p:spPr>
      </p:pic>
      <p:pic>
        <p:nvPicPr>
          <p:cNvPr id="9" name="Imagen 8">
            <a:extLst>
              <a:ext uri="{FF2B5EF4-FFF2-40B4-BE49-F238E27FC236}">
                <a16:creationId xmlns:a16="http://schemas.microsoft.com/office/drawing/2014/main" id="{40ED98AE-6A14-62F7-0548-0039C5E73295}"/>
              </a:ext>
            </a:extLst>
          </p:cNvPr>
          <p:cNvPicPr>
            <a:picLocks noChangeAspect="1"/>
          </p:cNvPicPr>
          <p:nvPr/>
        </p:nvPicPr>
        <p:blipFill>
          <a:blip r:embed="rId4"/>
          <a:stretch>
            <a:fillRect/>
          </a:stretch>
        </p:blipFill>
        <p:spPr>
          <a:xfrm>
            <a:off x="540169" y="4416062"/>
            <a:ext cx="7523684" cy="1433409"/>
          </a:xfrm>
          <a:prstGeom prst="rect">
            <a:avLst/>
          </a:prstGeom>
        </p:spPr>
      </p:pic>
    </p:spTree>
    <p:extLst>
      <p:ext uri="{BB962C8B-B14F-4D97-AF65-F5344CB8AC3E}">
        <p14:creationId xmlns:p14="http://schemas.microsoft.com/office/powerpoint/2010/main" val="1714388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510A4E-2E9E-04F8-39FC-59BC6A813A9A}"/>
              </a:ext>
            </a:extLst>
          </p:cNvPr>
          <p:cNvPicPr>
            <a:picLocks noChangeAspect="1"/>
          </p:cNvPicPr>
          <p:nvPr/>
        </p:nvPicPr>
        <p:blipFill>
          <a:blip r:embed="rId2"/>
          <a:stretch>
            <a:fillRect/>
          </a:stretch>
        </p:blipFill>
        <p:spPr>
          <a:xfrm>
            <a:off x="2090098" y="101184"/>
            <a:ext cx="9021434" cy="4829849"/>
          </a:xfrm>
          <a:prstGeom prst="rect">
            <a:avLst/>
          </a:prstGeom>
        </p:spPr>
      </p:pic>
      <p:pic>
        <p:nvPicPr>
          <p:cNvPr id="7" name="Imagen 6">
            <a:extLst>
              <a:ext uri="{FF2B5EF4-FFF2-40B4-BE49-F238E27FC236}">
                <a16:creationId xmlns:a16="http://schemas.microsoft.com/office/drawing/2014/main" id="{7E2BEE4B-5CA5-1C5E-8EC2-F345810C901B}"/>
              </a:ext>
            </a:extLst>
          </p:cNvPr>
          <p:cNvPicPr>
            <a:picLocks noChangeAspect="1"/>
          </p:cNvPicPr>
          <p:nvPr/>
        </p:nvPicPr>
        <p:blipFill>
          <a:blip r:embed="rId3"/>
          <a:stretch>
            <a:fillRect/>
          </a:stretch>
        </p:blipFill>
        <p:spPr>
          <a:xfrm>
            <a:off x="120684" y="5337106"/>
            <a:ext cx="5758659" cy="1176065"/>
          </a:xfrm>
          <a:prstGeom prst="rect">
            <a:avLst/>
          </a:prstGeom>
        </p:spPr>
      </p:pic>
      <p:pic>
        <p:nvPicPr>
          <p:cNvPr id="9" name="Imagen 8">
            <a:extLst>
              <a:ext uri="{FF2B5EF4-FFF2-40B4-BE49-F238E27FC236}">
                <a16:creationId xmlns:a16="http://schemas.microsoft.com/office/drawing/2014/main" id="{AA85797F-18E9-F392-3770-76CE931E5B4C}"/>
              </a:ext>
            </a:extLst>
          </p:cNvPr>
          <p:cNvPicPr>
            <a:picLocks noChangeAspect="1"/>
          </p:cNvPicPr>
          <p:nvPr/>
        </p:nvPicPr>
        <p:blipFill>
          <a:blip r:embed="rId4"/>
          <a:stretch>
            <a:fillRect/>
          </a:stretch>
        </p:blipFill>
        <p:spPr>
          <a:xfrm>
            <a:off x="5955332" y="6026047"/>
            <a:ext cx="6115983" cy="730770"/>
          </a:xfrm>
          <a:prstGeom prst="rect">
            <a:avLst/>
          </a:prstGeom>
        </p:spPr>
      </p:pic>
    </p:spTree>
    <p:extLst>
      <p:ext uri="{BB962C8B-B14F-4D97-AF65-F5344CB8AC3E}">
        <p14:creationId xmlns:p14="http://schemas.microsoft.com/office/powerpoint/2010/main" val="2360138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9BEBDD-1C75-85A0-FCF5-701604118694}"/>
              </a:ext>
            </a:extLst>
          </p:cNvPr>
          <p:cNvSpPr>
            <a:spLocks noGrp="1"/>
          </p:cNvSpPr>
          <p:nvPr>
            <p:ph idx="1"/>
          </p:nvPr>
        </p:nvSpPr>
        <p:spPr>
          <a:xfrm>
            <a:off x="313764" y="131295"/>
            <a:ext cx="11452411" cy="6484657"/>
          </a:xfrm>
        </p:spPr>
        <p:txBody>
          <a:bodyPr>
            <a:normAutofit fontScale="62500" lnSpcReduction="20000"/>
          </a:bodyPr>
          <a:lstStyle/>
          <a:p>
            <a:pPr marL="0" indent="0" algn="l">
              <a:buNone/>
            </a:pPr>
            <a:r>
              <a:rPr lang="es-MX" b="0" i="0" dirty="0">
                <a:solidFill>
                  <a:srgbClr val="1F1F1F"/>
                </a:solidFill>
                <a:effectLst/>
                <a:latin typeface="var(--cds-font-family-source-sans-pro)"/>
              </a:rPr>
              <a:t>¿Qué te gusta sobre cada diapositiva? ¿Cómo podrías mejorar cada diapositiva? Para guiar tu repaso, ten en cuenta las siguientes mejores prácticas relacionadas con las presentaciones con diapositivas:</a:t>
            </a:r>
          </a:p>
          <a:p>
            <a:pPr algn="l">
              <a:spcAft>
                <a:spcPts val="750"/>
              </a:spcAft>
              <a:buFont typeface="Arial" panose="020B0604020202020204" pitchFamily="34" charset="0"/>
              <a:buChar char="•"/>
            </a:pPr>
            <a:r>
              <a:rPr lang="es-MX" b="0" i="0" dirty="0">
                <a:solidFill>
                  <a:srgbClr val="1F1F1F"/>
                </a:solidFill>
                <a:effectLst/>
                <a:latin typeface="var(--cds-font-family-source-sans-pro)"/>
              </a:rPr>
              <a:t>Incluye un título, un subtítulo y una fecha</a:t>
            </a:r>
          </a:p>
          <a:p>
            <a:pPr algn="l">
              <a:spcAft>
                <a:spcPts val="750"/>
              </a:spcAft>
              <a:buFont typeface="Arial" panose="020B0604020202020204" pitchFamily="34" charset="0"/>
              <a:buChar char="•"/>
            </a:pPr>
            <a:r>
              <a:rPr lang="es-MX" b="0" i="0" dirty="0">
                <a:solidFill>
                  <a:srgbClr val="1F1F1F"/>
                </a:solidFill>
                <a:effectLst/>
                <a:latin typeface="var(--cds-font-family-source-sans-pro)"/>
              </a:rPr>
              <a:t>Usa una secuencia lógica para tus diapositivas</a:t>
            </a:r>
          </a:p>
          <a:p>
            <a:pPr algn="l">
              <a:spcAft>
                <a:spcPts val="750"/>
              </a:spcAft>
              <a:buFont typeface="Arial" panose="020B0604020202020204" pitchFamily="34" charset="0"/>
              <a:buChar char="•"/>
            </a:pPr>
            <a:r>
              <a:rPr lang="es-MX" b="0" i="0" dirty="0">
                <a:solidFill>
                  <a:srgbClr val="1F1F1F"/>
                </a:solidFill>
                <a:effectLst/>
                <a:latin typeface="var(--cds-font-family-source-sans-pro)"/>
              </a:rPr>
              <a:t>Establece una agenda con un cronograma</a:t>
            </a:r>
          </a:p>
          <a:p>
            <a:pPr algn="l">
              <a:spcAft>
                <a:spcPts val="750"/>
              </a:spcAft>
              <a:buFont typeface="Arial" panose="020B0604020202020204" pitchFamily="34" charset="0"/>
              <a:buChar char="•"/>
            </a:pPr>
            <a:r>
              <a:rPr lang="es-MX" b="0" i="0" dirty="0">
                <a:solidFill>
                  <a:srgbClr val="1F1F1F"/>
                </a:solidFill>
                <a:effectLst/>
                <a:latin typeface="var(--cds-font-family-source-sans-pro)"/>
              </a:rPr>
              <a:t>Limita la cantidad de texto en las diapositivas. Tu audiencia tendría que poder leer por arriba cada texto de tu diapositiva en cinco segundos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Empieza con la tarea empresarial. Concéntrate en la tarea empresarial y encuadra la información en el contexto de la tarea empresarial.</a:t>
            </a:r>
          </a:p>
          <a:p>
            <a:pPr algn="l">
              <a:spcAft>
                <a:spcPts val="750"/>
              </a:spcAft>
              <a:buFont typeface="Arial" panose="020B0604020202020204" pitchFamily="34" charset="0"/>
              <a:buChar char="•"/>
            </a:pPr>
            <a:r>
              <a:rPr lang="es-MX" b="0" i="0" dirty="0">
                <a:solidFill>
                  <a:srgbClr val="1F1F1F"/>
                </a:solidFill>
                <a:effectLst/>
                <a:latin typeface="var(--cds-font-family-source-sans-pro)"/>
              </a:rPr>
              <a:t>Establece la hipótesis inicial</a:t>
            </a:r>
          </a:p>
          <a:p>
            <a:pPr algn="l">
              <a:spcAft>
                <a:spcPts val="750"/>
              </a:spcAft>
              <a:buFont typeface="Arial" panose="020B0604020202020204" pitchFamily="34" charset="0"/>
              <a:buChar char="•"/>
            </a:pPr>
            <a:r>
              <a:rPr lang="es-MX" b="0" i="0" dirty="0">
                <a:solidFill>
                  <a:srgbClr val="1F1F1F"/>
                </a:solidFill>
                <a:effectLst/>
                <a:latin typeface="var(--cds-font-family-source-sans-pro)"/>
              </a:rPr>
              <a:t>Muestra las métricas de negocio que has utilizado</a:t>
            </a:r>
          </a:p>
          <a:p>
            <a:pPr algn="l">
              <a:spcAft>
                <a:spcPts val="750"/>
              </a:spcAft>
              <a:buFont typeface="Arial" panose="020B0604020202020204" pitchFamily="34" charset="0"/>
              <a:buChar char="•"/>
            </a:pPr>
            <a:r>
              <a:rPr lang="es-MX" b="0" i="0" dirty="0">
                <a:solidFill>
                  <a:srgbClr val="1F1F1F"/>
                </a:solidFill>
                <a:effectLst/>
                <a:latin typeface="var(--cds-font-family-source-sans-pro)"/>
              </a:rPr>
              <a:t>Usa visualizaciones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Presentar el gráfico por su nombre</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Titula cada gráfico</a:t>
            </a:r>
          </a:p>
          <a:p>
            <a:pPr algn="l">
              <a:spcAft>
                <a:spcPts val="750"/>
              </a:spcAft>
              <a:buFont typeface="Arial" panose="020B0604020202020204" pitchFamily="34" charset="0"/>
              <a:buChar char="•"/>
            </a:pPr>
            <a:r>
              <a:rPr lang="es-MX" b="0" i="0" dirty="0">
                <a:solidFill>
                  <a:srgbClr val="1F1F1F"/>
                </a:solidFill>
                <a:effectLst/>
                <a:latin typeface="var(--cds-font-family-source-sans-pro)"/>
              </a:rPr>
              <a:t>Empieza por la información general y ve hacia lo específico</a:t>
            </a:r>
          </a:p>
          <a:p>
            <a:pPr algn="l">
              <a:spcAft>
                <a:spcPts val="750"/>
              </a:spcAft>
              <a:buFont typeface="Arial" panose="020B0604020202020204" pitchFamily="34" charset="0"/>
              <a:buChar char="•"/>
            </a:pPr>
            <a:r>
              <a:rPr lang="es-MX" b="0" i="0" dirty="0">
                <a:solidFill>
                  <a:srgbClr val="1F1F1F"/>
                </a:solidFill>
                <a:effectLst/>
                <a:latin typeface="var(--cds-font-family-source-sans-pro)"/>
              </a:rPr>
              <a:t>Usa notas del orador para recordar los puntos para conversar</a:t>
            </a:r>
          </a:p>
          <a:p>
            <a:pPr algn="l">
              <a:spcAft>
                <a:spcPts val="750"/>
              </a:spcAft>
              <a:buFont typeface="Arial" panose="020B0604020202020204" pitchFamily="34" charset="0"/>
              <a:buChar char="•"/>
            </a:pPr>
            <a:r>
              <a:rPr lang="es-MX" b="0" i="0" dirty="0">
                <a:solidFill>
                  <a:srgbClr val="1F1F1F"/>
                </a:solidFill>
                <a:effectLst/>
                <a:latin typeface="var(--cds-font-family-source-sans-pro)"/>
              </a:rPr>
              <a:t>Incluye conclusiones clave</a:t>
            </a:r>
          </a:p>
          <a:p>
            <a:pPr marL="0" indent="0">
              <a:buNone/>
            </a:pPr>
            <a:endParaRPr lang="es-MX" dirty="0"/>
          </a:p>
        </p:txBody>
      </p:sp>
    </p:spTree>
    <p:extLst>
      <p:ext uri="{BB962C8B-B14F-4D97-AF65-F5344CB8AC3E}">
        <p14:creationId xmlns:p14="http://schemas.microsoft.com/office/powerpoint/2010/main" val="340065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81CA53-633D-BB92-1918-A1F096B45092}"/>
              </a:ext>
            </a:extLst>
          </p:cNvPr>
          <p:cNvPicPr>
            <a:picLocks noChangeAspect="1"/>
          </p:cNvPicPr>
          <p:nvPr/>
        </p:nvPicPr>
        <p:blipFill>
          <a:blip r:embed="rId2"/>
          <a:stretch>
            <a:fillRect/>
          </a:stretch>
        </p:blipFill>
        <p:spPr>
          <a:xfrm>
            <a:off x="411860" y="551178"/>
            <a:ext cx="6483616" cy="856541"/>
          </a:xfrm>
          <a:prstGeom prst="rect">
            <a:avLst/>
          </a:prstGeom>
        </p:spPr>
      </p:pic>
      <p:pic>
        <p:nvPicPr>
          <p:cNvPr id="7" name="Imagen 6">
            <a:extLst>
              <a:ext uri="{FF2B5EF4-FFF2-40B4-BE49-F238E27FC236}">
                <a16:creationId xmlns:a16="http://schemas.microsoft.com/office/drawing/2014/main" id="{49CE3AC8-600E-B4ED-D626-CA75E3D0404C}"/>
              </a:ext>
            </a:extLst>
          </p:cNvPr>
          <p:cNvPicPr>
            <a:picLocks noChangeAspect="1"/>
          </p:cNvPicPr>
          <p:nvPr/>
        </p:nvPicPr>
        <p:blipFill>
          <a:blip r:embed="rId3"/>
          <a:stretch>
            <a:fillRect/>
          </a:stretch>
        </p:blipFill>
        <p:spPr>
          <a:xfrm>
            <a:off x="6475751" y="1984669"/>
            <a:ext cx="5274011" cy="621266"/>
          </a:xfrm>
          <a:prstGeom prst="rect">
            <a:avLst/>
          </a:prstGeom>
        </p:spPr>
      </p:pic>
      <p:pic>
        <p:nvPicPr>
          <p:cNvPr id="9" name="Imagen 8">
            <a:extLst>
              <a:ext uri="{FF2B5EF4-FFF2-40B4-BE49-F238E27FC236}">
                <a16:creationId xmlns:a16="http://schemas.microsoft.com/office/drawing/2014/main" id="{D05C849C-8FAF-EEDE-19BB-B6A396E3A62B}"/>
              </a:ext>
            </a:extLst>
          </p:cNvPr>
          <p:cNvPicPr>
            <a:picLocks noChangeAspect="1"/>
          </p:cNvPicPr>
          <p:nvPr/>
        </p:nvPicPr>
        <p:blipFill>
          <a:blip r:embed="rId4"/>
          <a:stretch>
            <a:fillRect/>
          </a:stretch>
        </p:blipFill>
        <p:spPr>
          <a:xfrm>
            <a:off x="411860" y="2746074"/>
            <a:ext cx="6068887" cy="2022962"/>
          </a:xfrm>
          <a:prstGeom prst="rect">
            <a:avLst/>
          </a:prstGeom>
        </p:spPr>
      </p:pic>
      <p:pic>
        <p:nvPicPr>
          <p:cNvPr id="11" name="Imagen 10">
            <a:extLst>
              <a:ext uri="{FF2B5EF4-FFF2-40B4-BE49-F238E27FC236}">
                <a16:creationId xmlns:a16="http://schemas.microsoft.com/office/drawing/2014/main" id="{AABB8BDA-AC2A-B813-8A53-13119DC63CEB}"/>
              </a:ext>
            </a:extLst>
          </p:cNvPr>
          <p:cNvPicPr>
            <a:picLocks noChangeAspect="1"/>
          </p:cNvPicPr>
          <p:nvPr/>
        </p:nvPicPr>
        <p:blipFill>
          <a:blip r:embed="rId5"/>
          <a:stretch>
            <a:fillRect/>
          </a:stretch>
        </p:blipFill>
        <p:spPr>
          <a:xfrm>
            <a:off x="4798745" y="5339534"/>
            <a:ext cx="6689581" cy="621265"/>
          </a:xfrm>
          <a:prstGeom prst="rect">
            <a:avLst/>
          </a:prstGeom>
        </p:spPr>
      </p:pic>
    </p:spTree>
    <p:extLst>
      <p:ext uri="{BB962C8B-B14F-4D97-AF65-F5344CB8AC3E}">
        <p14:creationId xmlns:p14="http://schemas.microsoft.com/office/powerpoint/2010/main" val="542745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8DA14D7-4C34-519D-1D77-B44F9C02AF5D}"/>
              </a:ext>
            </a:extLst>
          </p:cNvPr>
          <p:cNvSpPr>
            <a:spLocks noGrp="1"/>
          </p:cNvSpPr>
          <p:nvPr>
            <p:ph idx="1"/>
          </p:nvPr>
        </p:nvSpPr>
        <p:spPr>
          <a:xfrm>
            <a:off x="354106" y="333000"/>
            <a:ext cx="11331388" cy="6188823"/>
          </a:xfrm>
        </p:spPr>
        <p:txBody>
          <a:bodyPr>
            <a:normAutofit fontScale="85000" lnSpcReduction="20000"/>
          </a:bodyPr>
          <a:lstStyle/>
          <a:p>
            <a:pPr algn="l">
              <a:spcAft>
                <a:spcPts val="750"/>
              </a:spcAft>
              <a:buFont typeface="Arial" panose="020B0604020202020204" pitchFamily="34" charset="0"/>
              <a:buChar char="•"/>
            </a:pPr>
            <a:r>
              <a:rPr lang="es-MX" b="0" i="0" dirty="0">
                <a:solidFill>
                  <a:srgbClr val="1F1F1F"/>
                </a:solidFill>
                <a:effectLst/>
                <a:latin typeface="var(--cds-font-family-source-sans-pro)"/>
              </a:rPr>
              <a:t>Se actualizaron el título y la fecha de la presentación</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Tiene un orden o índice</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Tiene diapositivas de transición</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Tiene una introducción visual a los datos (que también se usa como tema reiterado)</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Tiene viñetas animadas</a:t>
            </a:r>
          </a:p>
          <a:p>
            <a:pPr algn="l">
              <a:spcAft>
                <a:spcPts val="750"/>
              </a:spcAft>
              <a:buFont typeface="Arial" panose="020B0604020202020204" pitchFamily="34" charset="0"/>
              <a:buChar char="•"/>
            </a:pPr>
            <a:r>
              <a:rPr lang="es-MX" b="0" i="0" dirty="0">
                <a:solidFill>
                  <a:srgbClr val="1F1F1F"/>
                </a:solidFill>
                <a:effectLst/>
                <a:latin typeface="var(--cds-font-family-source-sans-pro)"/>
              </a:rPr>
              <a:t>Tiene anotaciones antes de los elementos visuales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Sigue una lógica y una progresión</a:t>
            </a:r>
          </a:p>
          <a:p>
            <a:pPr algn="l">
              <a:spcAft>
                <a:spcPts val="750"/>
              </a:spcAft>
              <a:buFont typeface="Arial" panose="020B0604020202020204" pitchFamily="34" charset="0"/>
              <a:buChar char="•"/>
            </a:pPr>
            <a:r>
              <a:rPr lang="es-MX" b="0" i="0" dirty="0">
                <a:solidFill>
                  <a:srgbClr val="1F1F1F"/>
                </a:solidFill>
                <a:effectLst/>
                <a:latin typeface="var(--cds-font-family-source-sans-pro)"/>
              </a:rPr>
              <a:t>Limitaciones de los datos (reservas) - lo que los datos no te pueden decir</a:t>
            </a:r>
          </a:p>
          <a:p>
            <a:pPr marL="0" indent="0">
              <a:buNone/>
            </a:pPr>
            <a:r>
              <a:rPr lang="es-MX" b="0" i="0" dirty="0">
                <a:solidFill>
                  <a:srgbClr val="1F1F1F"/>
                </a:solidFill>
                <a:effectLst/>
                <a:latin typeface="Source Sans Pro" panose="020B0503030403020204" pitchFamily="34" charset="0"/>
              </a:rPr>
              <a:t>La buena presentación guía a la audiencia de forma lógica a través de los datos, desde los objetivos al comienzo hasta las conclusiones durante el cierre. Observa cómo el orador presenta las visualizaciones de datos usando un tema común a toda la presentación y las coloca a conciencia antes de cada conclusión. Una buena presentación le brinda a la audiencia hechos y datos, ayuda a que entiendan qué significan y ofrece conclusiones sobre cómo usar ese conocimiento para modificar algo o hacer algo bien.</a:t>
            </a:r>
            <a:endParaRPr lang="es-MX" dirty="0"/>
          </a:p>
        </p:txBody>
      </p:sp>
    </p:spTree>
    <p:extLst>
      <p:ext uri="{BB962C8B-B14F-4D97-AF65-F5344CB8AC3E}">
        <p14:creationId xmlns:p14="http://schemas.microsoft.com/office/powerpoint/2010/main" val="531480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8B56FA4-B224-A159-CFDB-8DC9EA7A20E8}"/>
              </a:ext>
            </a:extLst>
          </p:cNvPr>
          <p:cNvPicPr>
            <a:picLocks noChangeAspect="1"/>
          </p:cNvPicPr>
          <p:nvPr/>
        </p:nvPicPr>
        <p:blipFill>
          <a:blip r:embed="rId2"/>
          <a:stretch>
            <a:fillRect/>
          </a:stretch>
        </p:blipFill>
        <p:spPr>
          <a:xfrm>
            <a:off x="478247" y="436189"/>
            <a:ext cx="6252335" cy="4307005"/>
          </a:xfrm>
          <a:prstGeom prst="rect">
            <a:avLst/>
          </a:prstGeom>
        </p:spPr>
      </p:pic>
    </p:spTree>
    <p:extLst>
      <p:ext uri="{BB962C8B-B14F-4D97-AF65-F5344CB8AC3E}">
        <p14:creationId xmlns:p14="http://schemas.microsoft.com/office/powerpoint/2010/main" val="3857335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AD49B7F-C2EF-46B4-87BD-54E353BB153C}"/>
              </a:ext>
            </a:extLst>
          </p:cNvPr>
          <p:cNvPicPr>
            <a:picLocks noChangeAspect="1"/>
          </p:cNvPicPr>
          <p:nvPr/>
        </p:nvPicPr>
        <p:blipFill>
          <a:blip r:embed="rId2"/>
          <a:stretch>
            <a:fillRect/>
          </a:stretch>
        </p:blipFill>
        <p:spPr>
          <a:xfrm>
            <a:off x="379808" y="379321"/>
            <a:ext cx="5088607" cy="1921449"/>
          </a:xfrm>
          <a:prstGeom prst="rect">
            <a:avLst/>
          </a:prstGeom>
        </p:spPr>
      </p:pic>
      <p:pic>
        <p:nvPicPr>
          <p:cNvPr id="7" name="Imagen 6">
            <a:extLst>
              <a:ext uri="{FF2B5EF4-FFF2-40B4-BE49-F238E27FC236}">
                <a16:creationId xmlns:a16="http://schemas.microsoft.com/office/drawing/2014/main" id="{E603E7E5-151E-AAB9-BB57-B0B38BFB481C}"/>
              </a:ext>
            </a:extLst>
          </p:cNvPr>
          <p:cNvPicPr>
            <a:picLocks noChangeAspect="1"/>
          </p:cNvPicPr>
          <p:nvPr/>
        </p:nvPicPr>
        <p:blipFill>
          <a:blip r:embed="rId3"/>
          <a:stretch>
            <a:fillRect/>
          </a:stretch>
        </p:blipFill>
        <p:spPr>
          <a:xfrm>
            <a:off x="5913519" y="2300770"/>
            <a:ext cx="6278481" cy="1793852"/>
          </a:xfrm>
          <a:prstGeom prst="rect">
            <a:avLst/>
          </a:prstGeom>
        </p:spPr>
      </p:pic>
      <p:pic>
        <p:nvPicPr>
          <p:cNvPr id="9" name="Imagen 8">
            <a:extLst>
              <a:ext uri="{FF2B5EF4-FFF2-40B4-BE49-F238E27FC236}">
                <a16:creationId xmlns:a16="http://schemas.microsoft.com/office/drawing/2014/main" id="{781B51DE-A099-57ED-0029-DF4C93D8359B}"/>
              </a:ext>
            </a:extLst>
          </p:cNvPr>
          <p:cNvPicPr>
            <a:picLocks noChangeAspect="1"/>
          </p:cNvPicPr>
          <p:nvPr/>
        </p:nvPicPr>
        <p:blipFill>
          <a:blip r:embed="rId4"/>
          <a:stretch>
            <a:fillRect/>
          </a:stretch>
        </p:blipFill>
        <p:spPr>
          <a:xfrm>
            <a:off x="331090" y="2542412"/>
            <a:ext cx="5582429" cy="4029637"/>
          </a:xfrm>
          <a:prstGeom prst="rect">
            <a:avLst/>
          </a:prstGeom>
        </p:spPr>
      </p:pic>
    </p:spTree>
    <p:extLst>
      <p:ext uri="{BB962C8B-B14F-4D97-AF65-F5344CB8AC3E}">
        <p14:creationId xmlns:p14="http://schemas.microsoft.com/office/powerpoint/2010/main" val="3769563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126851-46BA-B42E-F38C-94550449DB0C}"/>
              </a:ext>
            </a:extLst>
          </p:cNvPr>
          <p:cNvSpPr>
            <a:spLocks noGrp="1"/>
          </p:cNvSpPr>
          <p:nvPr>
            <p:ph idx="1"/>
          </p:nvPr>
        </p:nvSpPr>
        <p:spPr>
          <a:xfrm>
            <a:off x="433465" y="404733"/>
            <a:ext cx="11213892" cy="6115987"/>
          </a:xfrm>
        </p:spPr>
        <p:txBody>
          <a:bodyPr>
            <a:normAutofit/>
          </a:bodyPr>
          <a:lstStyle/>
          <a:p>
            <a:pPr marL="0" indent="0" algn="just">
              <a:buNone/>
            </a:pPr>
            <a:r>
              <a:rPr lang="es-MX" sz="2000" dirty="0">
                <a:solidFill>
                  <a:srgbClr val="0F1114"/>
                </a:solidFill>
                <a:latin typeface="Source Sans Pro" panose="020B0503030403020204" pitchFamily="34" charset="0"/>
              </a:rPr>
              <a:t>E</a:t>
            </a:r>
            <a:r>
              <a:rPr lang="es-MX" sz="2000" b="0" i="0" dirty="0">
                <a:solidFill>
                  <a:srgbClr val="0F1114"/>
                </a:solidFill>
                <a:effectLst/>
                <a:latin typeface="Source Sans Pro" panose="020B0503030403020204" pitchFamily="34" charset="0"/>
              </a:rPr>
              <a:t>l método </a:t>
            </a:r>
            <a:r>
              <a:rPr lang="es-MX" sz="2000" b="0" i="0" dirty="0" err="1">
                <a:solidFill>
                  <a:srgbClr val="0F1114"/>
                </a:solidFill>
                <a:effectLst/>
                <a:latin typeface="Source Sans Pro" panose="020B0503030403020204" pitchFamily="34" charset="0"/>
              </a:rPr>
              <a:t>McCandless</a:t>
            </a:r>
            <a:r>
              <a:rPr lang="es-MX" sz="2000" b="0" i="0" dirty="0">
                <a:solidFill>
                  <a:srgbClr val="0F1114"/>
                </a:solidFill>
                <a:effectLst/>
                <a:latin typeface="Source Sans Pro" panose="020B0503030403020204" pitchFamily="34" charset="0"/>
              </a:rPr>
              <a:t> es un conjunto de pautas para crear presentaciones. propone empezar con ideas generales y, luego, ir avanzando hacia información más detallada.</a:t>
            </a:r>
          </a:p>
          <a:p>
            <a:pPr marL="0" indent="0" algn="just">
              <a:buNone/>
            </a:pPr>
            <a:r>
              <a:rPr lang="es-MX" sz="2000" b="0" i="0" dirty="0">
                <a:solidFill>
                  <a:srgbClr val="0F1114"/>
                </a:solidFill>
                <a:effectLst/>
                <a:latin typeface="Source Sans Pro" panose="020B0503030403020204" pitchFamily="34" charset="0"/>
              </a:rPr>
              <a:t>Los pasos del método </a:t>
            </a:r>
            <a:r>
              <a:rPr lang="es-MX" sz="2000" b="0" i="0" dirty="0" err="1">
                <a:solidFill>
                  <a:srgbClr val="0F1114"/>
                </a:solidFill>
                <a:effectLst/>
                <a:latin typeface="Source Sans Pro" panose="020B0503030403020204" pitchFamily="34" charset="0"/>
              </a:rPr>
              <a:t>McCandless</a:t>
            </a:r>
            <a:r>
              <a:rPr lang="es-MX" sz="2000" b="0" i="0" dirty="0">
                <a:solidFill>
                  <a:srgbClr val="0F1114"/>
                </a:solidFill>
                <a:effectLst/>
                <a:latin typeface="Source Sans Pro" panose="020B0503030403020204" pitchFamily="34" charset="0"/>
              </a:rPr>
              <a:t> incluyen los siguientes:</a:t>
            </a:r>
          </a:p>
          <a:p>
            <a:pPr algn="just"/>
            <a:r>
              <a:rPr lang="es-MX" sz="2000" b="0" i="0" dirty="0">
                <a:solidFill>
                  <a:srgbClr val="0F1114"/>
                </a:solidFill>
                <a:effectLst/>
                <a:latin typeface="Source Sans Pro" panose="020B0503030403020204" pitchFamily="34" charset="0"/>
              </a:rPr>
              <a:t>1. Presentar el gráfico por su nombre</a:t>
            </a:r>
          </a:p>
          <a:p>
            <a:pPr algn="just"/>
            <a:r>
              <a:rPr lang="es-MX" sz="2000" b="0" i="0" dirty="0">
                <a:solidFill>
                  <a:srgbClr val="0F1114"/>
                </a:solidFill>
                <a:effectLst/>
                <a:latin typeface="Source Sans Pro" panose="020B0503030403020204" pitchFamily="34" charset="0"/>
              </a:rPr>
              <a:t>2. Responder preguntas evidentes antes de que la audiencia las haga</a:t>
            </a:r>
          </a:p>
          <a:p>
            <a:pPr algn="just"/>
            <a:r>
              <a:rPr lang="es-MX" sz="2000" b="0" i="0" dirty="0">
                <a:solidFill>
                  <a:srgbClr val="0F1114"/>
                </a:solidFill>
                <a:effectLst/>
                <a:latin typeface="Source Sans Pro" panose="020B0503030403020204" pitchFamily="34" charset="0"/>
              </a:rPr>
              <a:t>3. Exponer la información del gráfico</a:t>
            </a:r>
          </a:p>
          <a:p>
            <a:pPr algn="just"/>
            <a:r>
              <a:rPr lang="es-MX" sz="2000" b="0" i="0" dirty="0">
                <a:solidFill>
                  <a:srgbClr val="0F1114"/>
                </a:solidFill>
                <a:effectLst/>
                <a:latin typeface="Source Sans Pro" panose="020B0503030403020204" pitchFamily="34" charset="0"/>
              </a:rPr>
              <a:t>4. Señalar ciertos datos que respalden esa información</a:t>
            </a:r>
          </a:p>
          <a:p>
            <a:pPr algn="just"/>
            <a:r>
              <a:rPr lang="es-MX" sz="2000" b="0" i="0" dirty="0">
                <a:solidFill>
                  <a:srgbClr val="0F1114"/>
                </a:solidFill>
                <a:effectLst/>
                <a:latin typeface="Source Sans Pro" panose="020B0503030403020204" pitchFamily="34" charset="0"/>
              </a:rPr>
              <a:t>5. Contarle a la audiencia por qué es importante </a:t>
            </a:r>
          </a:p>
          <a:p>
            <a:pPr marL="0" indent="0" algn="l">
              <a:buNone/>
            </a:pPr>
            <a:endParaRPr lang="es-MX" sz="1400" b="0" i="0" dirty="0">
              <a:solidFill>
                <a:srgbClr val="0F1114"/>
              </a:solidFill>
              <a:effectLst/>
              <a:latin typeface="Source Sans Pro" panose="020B0503030403020204" pitchFamily="34" charset="0"/>
            </a:endParaRPr>
          </a:p>
          <a:p>
            <a:pPr marL="0" indent="0" algn="l">
              <a:buNone/>
            </a:pPr>
            <a:r>
              <a:rPr lang="es-MX" sz="1800" b="0" i="0" dirty="0">
                <a:solidFill>
                  <a:srgbClr val="0F1114"/>
                </a:solidFill>
                <a:effectLst/>
                <a:latin typeface="Source Sans Pro" panose="020B0503030403020204" pitchFamily="34" charset="0"/>
              </a:rPr>
              <a:t>Mira las tres charlas TED que incluimos en los enlaces a continuación. Las seleccionamos con mucho cuidado ya que son muy buenos ejemplos de presentaciones increíbles. A medida que mires los vídeos, piensa cómo cada charla plasma las características de una presentación efectiva:</a:t>
            </a:r>
          </a:p>
          <a:p>
            <a:pPr algn="l">
              <a:spcAft>
                <a:spcPts val="750"/>
              </a:spcAft>
              <a:buFont typeface="+mj-lt"/>
              <a:buAutoNum type="arabicPeriod"/>
            </a:pPr>
            <a:r>
              <a:rPr lang="es-MX" sz="1800" b="0" i="0" u="sng" dirty="0">
                <a:solidFill>
                  <a:srgbClr val="0F1114"/>
                </a:solidFill>
                <a:effectLst/>
                <a:latin typeface="var(--cds-font-family-source-sans-pro)"/>
                <a:hlinkClick r:id="rId2"/>
              </a:rPr>
              <a:t>Los 3 aspectos más importantes de hacer contactos</a:t>
            </a:r>
            <a:endParaRPr lang="es-MX" sz="1800" b="0" i="0" dirty="0">
              <a:solidFill>
                <a:srgbClr val="0F1114"/>
              </a:solidFill>
              <a:effectLst/>
              <a:latin typeface="var(--cds-font-family-source-sans-pro)"/>
            </a:endParaRPr>
          </a:p>
          <a:p>
            <a:pPr algn="l">
              <a:spcAft>
                <a:spcPts val="750"/>
              </a:spcAft>
              <a:buFont typeface="+mj-lt"/>
              <a:buAutoNum type="arabicPeriod"/>
            </a:pPr>
            <a:r>
              <a:rPr lang="es-MX" sz="1800" b="0" i="0" u="sng" dirty="0" err="1">
                <a:solidFill>
                  <a:srgbClr val="0F1114"/>
                </a:solidFill>
                <a:effectLst/>
                <a:latin typeface="var(--cds-font-family-source-sans-pro)"/>
                <a:hlinkClick r:id="rId3"/>
              </a:rPr>
              <a:t>Grit</a:t>
            </a:r>
            <a:r>
              <a:rPr lang="es-MX" sz="1800" b="0" i="0" u="sng" dirty="0">
                <a:solidFill>
                  <a:srgbClr val="0F1114"/>
                </a:solidFill>
                <a:effectLst/>
                <a:latin typeface="var(--cds-font-family-source-sans-pro)"/>
                <a:hlinkClick r:id="rId3"/>
              </a:rPr>
              <a:t>: El poder de la pasión y la perseverancia</a:t>
            </a:r>
            <a:endParaRPr lang="es-MX" sz="1800" b="0" i="0" dirty="0">
              <a:solidFill>
                <a:srgbClr val="0F1114"/>
              </a:solidFill>
              <a:effectLst/>
              <a:latin typeface="var(--cds-font-family-source-sans-pro)"/>
            </a:endParaRPr>
          </a:p>
          <a:p>
            <a:pPr algn="l">
              <a:spcAft>
                <a:spcPts val="750"/>
              </a:spcAft>
              <a:buFont typeface="+mj-lt"/>
              <a:buAutoNum type="arabicPeriod"/>
            </a:pPr>
            <a:r>
              <a:rPr lang="es-MX" sz="1800" b="0" i="0" u="sng" dirty="0">
                <a:solidFill>
                  <a:srgbClr val="0F1114"/>
                </a:solidFill>
                <a:effectLst/>
                <a:latin typeface="var(--cds-font-family-source-sans-pro)"/>
                <a:hlinkClick r:id="rId4"/>
              </a:rPr>
              <a:t>¿Estás buscando un empleo? Resalta tu capacidad, no tu experiencia</a:t>
            </a:r>
            <a:endParaRPr lang="es-MX" sz="1800" b="0" i="0" dirty="0">
              <a:solidFill>
                <a:srgbClr val="0F1114"/>
              </a:solidFill>
              <a:effectLst/>
              <a:latin typeface="var(--cds-font-family-source-sans-pro)"/>
            </a:endParaRPr>
          </a:p>
          <a:p>
            <a:pPr marL="0" indent="0" algn="just">
              <a:buNone/>
            </a:pPr>
            <a:endParaRPr lang="es-MX" sz="2000" dirty="0"/>
          </a:p>
        </p:txBody>
      </p:sp>
    </p:spTree>
    <p:extLst>
      <p:ext uri="{BB962C8B-B14F-4D97-AF65-F5344CB8AC3E}">
        <p14:creationId xmlns:p14="http://schemas.microsoft.com/office/powerpoint/2010/main" val="224313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13DA60-07BB-C712-D75F-5AC95B759F0A}"/>
              </a:ext>
            </a:extLst>
          </p:cNvPr>
          <p:cNvPicPr>
            <a:picLocks noChangeAspect="1"/>
          </p:cNvPicPr>
          <p:nvPr/>
        </p:nvPicPr>
        <p:blipFill>
          <a:blip r:embed="rId2"/>
          <a:stretch>
            <a:fillRect/>
          </a:stretch>
        </p:blipFill>
        <p:spPr>
          <a:xfrm>
            <a:off x="376864" y="497313"/>
            <a:ext cx="6747985" cy="2155945"/>
          </a:xfrm>
          <a:prstGeom prst="rect">
            <a:avLst/>
          </a:prstGeom>
        </p:spPr>
      </p:pic>
      <p:pic>
        <p:nvPicPr>
          <p:cNvPr id="7" name="Imagen 6">
            <a:extLst>
              <a:ext uri="{FF2B5EF4-FFF2-40B4-BE49-F238E27FC236}">
                <a16:creationId xmlns:a16="http://schemas.microsoft.com/office/drawing/2014/main" id="{BFA3AE16-5A28-8325-6A75-12F6BD3478C8}"/>
              </a:ext>
            </a:extLst>
          </p:cNvPr>
          <p:cNvPicPr>
            <a:picLocks noChangeAspect="1"/>
          </p:cNvPicPr>
          <p:nvPr/>
        </p:nvPicPr>
        <p:blipFill>
          <a:blip r:embed="rId3"/>
          <a:stretch>
            <a:fillRect/>
          </a:stretch>
        </p:blipFill>
        <p:spPr>
          <a:xfrm>
            <a:off x="329249" y="4578893"/>
            <a:ext cx="6835941" cy="1801363"/>
          </a:xfrm>
          <a:prstGeom prst="rect">
            <a:avLst/>
          </a:prstGeom>
        </p:spPr>
      </p:pic>
      <p:pic>
        <p:nvPicPr>
          <p:cNvPr id="9" name="Imagen 8">
            <a:extLst>
              <a:ext uri="{FF2B5EF4-FFF2-40B4-BE49-F238E27FC236}">
                <a16:creationId xmlns:a16="http://schemas.microsoft.com/office/drawing/2014/main" id="{51EA9703-66AA-0366-ADA3-E3CF3DFD1638}"/>
              </a:ext>
            </a:extLst>
          </p:cNvPr>
          <p:cNvPicPr>
            <a:picLocks noChangeAspect="1"/>
          </p:cNvPicPr>
          <p:nvPr/>
        </p:nvPicPr>
        <p:blipFill>
          <a:blip r:embed="rId4"/>
          <a:stretch>
            <a:fillRect/>
          </a:stretch>
        </p:blipFill>
        <p:spPr>
          <a:xfrm>
            <a:off x="4815613" y="2777530"/>
            <a:ext cx="7376387" cy="1801363"/>
          </a:xfrm>
          <a:prstGeom prst="rect">
            <a:avLst/>
          </a:prstGeom>
        </p:spPr>
      </p:pic>
    </p:spTree>
    <p:extLst>
      <p:ext uri="{BB962C8B-B14F-4D97-AF65-F5344CB8AC3E}">
        <p14:creationId xmlns:p14="http://schemas.microsoft.com/office/powerpoint/2010/main" val="1454236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036F82A-B488-19FF-516D-D0FC6E73A10B}"/>
              </a:ext>
            </a:extLst>
          </p:cNvPr>
          <p:cNvSpPr>
            <a:spLocks noGrp="1"/>
          </p:cNvSpPr>
          <p:nvPr>
            <p:ph idx="1"/>
          </p:nvPr>
        </p:nvSpPr>
        <p:spPr>
          <a:xfrm>
            <a:off x="475129" y="138812"/>
            <a:ext cx="11241741" cy="5934916"/>
          </a:xfrm>
        </p:spPr>
        <p:txBody>
          <a:bodyPr>
            <a:noAutofit/>
          </a:bodyPr>
          <a:lstStyle/>
          <a:p>
            <a:pPr algn="l"/>
            <a:r>
              <a:rPr lang="es-MX" sz="2000" b="1" i="0" dirty="0">
                <a:solidFill>
                  <a:srgbClr val="1F1F1F"/>
                </a:solidFill>
                <a:effectLst/>
                <a:latin typeface="var(--cds-font-family-source-sans-pro)"/>
              </a:rPr>
              <a:t>Consejo 1: Conoce cuál es tu mejor forma de organizarte</a:t>
            </a:r>
          </a:p>
          <a:p>
            <a:pPr marL="0" indent="0" algn="l">
              <a:buNone/>
            </a:pPr>
            <a:r>
              <a:rPr lang="es-MX" sz="2000" b="0" i="0" dirty="0">
                <a:solidFill>
                  <a:srgbClr val="1F1F1F"/>
                </a:solidFill>
                <a:effectLst/>
                <a:latin typeface="var(--cds-font-family-source-sans-pro)"/>
              </a:rPr>
              <a:t>las historias que cuenten tus datos deben tener un buen argumento (tema y organización), un buen diálogo (puntos para conversar) y un final increíble o una gran revelación (resultados y conclusiones). Una forma de organizarte puede incluir, primero, un resumen de lo que analizaste y, después, las tendencias que obtuviste como resultado y posibles áreas para seguir explorando. </a:t>
            </a:r>
            <a:r>
              <a:rPr lang="es-MX" sz="2000" b="0" i="0" dirty="0">
                <a:solidFill>
                  <a:srgbClr val="1F1F1F"/>
                </a:solidFill>
                <a:effectLst/>
                <a:latin typeface="Source Sans Pro" panose="020B0503030403020204" pitchFamily="34" charset="0"/>
              </a:rPr>
              <a:t>dos preguntas pueden ayudarte a definir cuál es la mejor organización y a crear tu presentación.</a:t>
            </a:r>
          </a:p>
          <a:p>
            <a:r>
              <a:rPr lang="es-MX" sz="1800" i="0" dirty="0">
                <a:solidFill>
                  <a:srgbClr val="1F1F1F"/>
                </a:solidFill>
                <a:effectLst/>
                <a:latin typeface="Source Sans Pro" panose="020B0503030403020204" pitchFamily="34" charset="0"/>
              </a:rPr>
              <a:t>¿Quién es mi audiencia?</a:t>
            </a:r>
          </a:p>
          <a:p>
            <a:pPr lvl="1"/>
            <a:r>
              <a:rPr lang="es-MX" sz="1800" b="0" i="0" dirty="0">
                <a:solidFill>
                  <a:srgbClr val="1F1F1F"/>
                </a:solidFill>
                <a:effectLst/>
                <a:latin typeface="Source Sans Pro" panose="020B0503030403020204" pitchFamily="34" charset="0"/>
              </a:rPr>
              <a:t>Los ejecutivos tienden a enfocarse en cierres que motiven a mejorar, corregir o inventar algo. Tu presentación debería ser breve y deberías dedicar la mayor parte del tiempo a los resultados y las recomendaciones.</a:t>
            </a:r>
          </a:p>
          <a:p>
            <a:pPr lvl="1"/>
            <a:r>
              <a:rPr lang="es-MX" sz="1800" b="0" i="0" dirty="0">
                <a:solidFill>
                  <a:srgbClr val="1F1F1F"/>
                </a:solidFill>
                <a:effectLst/>
                <a:latin typeface="Source Sans Pro" panose="020B0503030403020204" pitchFamily="34" charset="0"/>
              </a:rPr>
              <a:t>los interesados y gerentes, Ten preparados puntos para conversar sobre los aspectos de tu análisis que te guiaron a tus resultados y conclusiones finales.</a:t>
            </a:r>
          </a:p>
          <a:p>
            <a:pPr lvl="1"/>
            <a:r>
              <a:rPr lang="es-MX" sz="1800" b="0" i="0" dirty="0">
                <a:solidFill>
                  <a:srgbClr val="1F1F1F"/>
                </a:solidFill>
                <a:effectLst/>
                <a:latin typeface="Source Sans Pro" panose="020B0503030403020204" pitchFamily="34" charset="0"/>
              </a:rPr>
              <a:t>analistas y colaboradores individuales, entonces tienes toda la libertad del mundo  para ahondar más en los datos, procesos y resultados.</a:t>
            </a:r>
            <a:endParaRPr lang="es-MX" sz="1800" b="0" dirty="0">
              <a:solidFill>
                <a:srgbClr val="1F1F1F"/>
              </a:solidFill>
              <a:latin typeface="Source Sans Pro" panose="020B0503030403020204" pitchFamily="34" charset="0"/>
            </a:endParaRPr>
          </a:p>
          <a:p>
            <a:pPr lvl="1"/>
            <a:endParaRPr lang="es-MX" sz="1800" dirty="0">
              <a:solidFill>
                <a:srgbClr val="1F1F1F"/>
              </a:solidFill>
              <a:latin typeface="Source Sans Pro" panose="020B0503030403020204" pitchFamily="34" charset="0"/>
            </a:endParaRPr>
          </a:p>
          <a:p>
            <a:r>
              <a:rPr lang="es-MX" sz="1800" i="0" dirty="0">
                <a:solidFill>
                  <a:srgbClr val="1F1F1F"/>
                </a:solidFill>
                <a:effectLst/>
                <a:latin typeface="Source Sans Pro" panose="020B0503030403020204" pitchFamily="34" charset="0"/>
              </a:rPr>
              <a:t>¿Cuál es el propósito de mi presentación?</a:t>
            </a:r>
            <a:endParaRPr lang="es-MX" sz="1800" i="0" dirty="0">
              <a:solidFill>
                <a:srgbClr val="1F1F1F"/>
              </a:solidFill>
              <a:effectLst/>
              <a:latin typeface="var(--cds-font-family-source-sans-pro)"/>
            </a:endParaRPr>
          </a:p>
          <a:p>
            <a:pPr lvl="1"/>
            <a:r>
              <a:rPr lang="es-MX" sz="1800" dirty="0"/>
              <a:t>s</a:t>
            </a:r>
            <a:r>
              <a:rPr lang="es-MX" sz="1800" b="0" i="0" dirty="0">
                <a:solidFill>
                  <a:srgbClr val="1F1F1F"/>
                </a:solidFill>
                <a:effectLst/>
                <a:latin typeface="Source Sans Pro" panose="020B0503030403020204" pitchFamily="34" charset="0"/>
              </a:rPr>
              <a:t>olicitar o recomendar algo durante el cierre, puedes seguir el formato de una presentación de ventas, en la que cada diapositiva va apuntando a las recomendaciones de cierre.</a:t>
            </a:r>
          </a:p>
          <a:p>
            <a:pPr lvl="1"/>
            <a:r>
              <a:rPr lang="es-MX" sz="1800" b="0" i="0" dirty="0">
                <a:solidFill>
                  <a:srgbClr val="1F1F1F"/>
                </a:solidFill>
                <a:effectLst/>
                <a:latin typeface="Source Sans Pro" panose="020B0503030403020204" pitchFamily="34" charset="0"/>
              </a:rPr>
              <a:t>enfocarte en los resultados de tu análisis, cada diapositiva puede ir armando un camino que lleve a los resultados.</a:t>
            </a:r>
          </a:p>
          <a:p>
            <a:pPr lvl="1"/>
            <a:r>
              <a:rPr lang="es-MX" sz="1800" b="0" i="0" dirty="0">
                <a:solidFill>
                  <a:srgbClr val="1F1F1F"/>
                </a:solidFill>
                <a:effectLst/>
                <a:latin typeface="Source Sans Pro" panose="020B0503030403020204" pitchFamily="34" charset="0"/>
              </a:rPr>
              <a:t>brindar un reporte que explique el análisis de datos, tus diapositivas deberían resumir claramente tus datos y tus resultados clave.</a:t>
            </a:r>
            <a:endParaRPr lang="es-MX" sz="1800" dirty="0"/>
          </a:p>
        </p:txBody>
      </p:sp>
    </p:spTree>
    <p:extLst>
      <p:ext uri="{BB962C8B-B14F-4D97-AF65-F5344CB8AC3E}">
        <p14:creationId xmlns:p14="http://schemas.microsoft.com/office/powerpoint/2010/main" val="3751829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4CDC22-E2BE-B9EA-E59B-63EB1A5C2ED7}"/>
              </a:ext>
            </a:extLst>
          </p:cNvPr>
          <p:cNvSpPr>
            <a:spLocks noGrp="1"/>
          </p:cNvSpPr>
          <p:nvPr>
            <p:ph idx="1"/>
          </p:nvPr>
        </p:nvSpPr>
        <p:spPr>
          <a:xfrm>
            <a:off x="524435" y="524435"/>
            <a:ext cx="10829365" cy="5652528"/>
          </a:xfrm>
        </p:spPr>
        <p:txBody>
          <a:bodyPr>
            <a:normAutofit fontScale="92500" lnSpcReduction="10000"/>
          </a:bodyPr>
          <a:lstStyle/>
          <a:p>
            <a:pPr marL="0" indent="0" algn="l">
              <a:buNone/>
            </a:pPr>
            <a:r>
              <a:rPr lang="es-MX" b="1" i="0" dirty="0">
                <a:solidFill>
                  <a:srgbClr val="1F1F1F"/>
                </a:solidFill>
                <a:effectLst/>
                <a:latin typeface="var(--cds-font-family-source-sans-pro)"/>
              </a:rPr>
              <a:t>Consejo 2: Prepara puntos para conversar y limita la cantidad de texto que incluyes en tus diapositivas</a:t>
            </a:r>
          </a:p>
          <a:p>
            <a:pPr marL="0" indent="0" algn="l">
              <a:buNone/>
            </a:pPr>
            <a:r>
              <a:rPr lang="es-MX" b="0" i="0" dirty="0">
                <a:solidFill>
                  <a:srgbClr val="1F1F1F"/>
                </a:solidFill>
                <a:effectLst/>
                <a:latin typeface="var(--cds-font-family-source-sans-pro)"/>
              </a:rPr>
              <a:t>A medida que vayas armando las diapositivas de tu presentación, prepara algunos </a:t>
            </a:r>
            <a:r>
              <a:rPr lang="es-MX" b="1" i="0" dirty="0">
                <a:solidFill>
                  <a:srgbClr val="1F1F1F"/>
                </a:solidFill>
                <a:effectLst/>
                <a:latin typeface="unset"/>
              </a:rPr>
              <a:t>puntos para conversar </a:t>
            </a:r>
            <a:r>
              <a:rPr lang="es-MX" b="0" i="0" dirty="0">
                <a:solidFill>
                  <a:srgbClr val="1F1F1F"/>
                </a:solidFill>
                <a:effectLst/>
                <a:latin typeface="var(--cds-font-family-source-sans-pro)"/>
              </a:rPr>
              <a:t>(también llamadas </a:t>
            </a:r>
            <a:r>
              <a:rPr lang="es-MX" b="1" i="0" dirty="0">
                <a:solidFill>
                  <a:srgbClr val="1F1F1F"/>
                </a:solidFill>
                <a:effectLst/>
                <a:latin typeface="unset"/>
              </a:rPr>
              <a:t>notas del presentador</a:t>
            </a:r>
            <a:r>
              <a:rPr lang="es-MX" b="0" i="0" dirty="0">
                <a:solidFill>
                  <a:srgbClr val="1F1F1F"/>
                </a:solidFill>
                <a:effectLst/>
                <a:latin typeface="var(--cds-font-family-source-sans-pro)"/>
              </a:rPr>
              <a:t>) sobre lo que vas a decir.</a:t>
            </a:r>
          </a:p>
          <a:p>
            <a:pPr algn="l"/>
            <a:r>
              <a:rPr lang="es-MX" b="0" i="0" dirty="0">
                <a:solidFill>
                  <a:srgbClr val="1F1F1F"/>
                </a:solidFill>
                <a:effectLst/>
                <a:latin typeface="var(--cds-font-family-source-sans-pro)"/>
              </a:rPr>
              <a:t>No te olvides de que vas a hablar a la vez que la audiencia lee las diapositivas. elimina algo de texto de las diapositivas. Facilita el trabajo de la audiencia, que tiene que leer las diapositivas por arriba mientras presta atención a lo que dices. deberías seguir la regla de los cinco segundos. La audiencia no debería tardar más de cinco segundos en leer el texto de tu diapositiva.</a:t>
            </a:r>
          </a:p>
          <a:p>
            <a:pPr algn="l"/>
            <a:r>
              <a:rPr lang="es-MX" b="0" i="0" dirty="0">
                <a:solidFill>
                  <a:srgbClr val="1F1F1F"/>
                </a:solidFill>
                <a:effectLst/>
                <a:latin typeface="var(--cds-font-family-source-sans-pro)"/>
              </a:rPr>
              <a:t>saber exactamente qué vas a decir a la hora de explicar cada diapositiva de la presentación. Los puntos para conversar te ayudan a evitar pausas incómodas entre temas. Las diapositivas que resumen datos a veces son repetitivas (y aburridas). Si preparas distintos puntos interesantes para conversar sobre los datos, puedes mantener alerta a tu audiencia y enfocada en los datos y su análisis.</a:t>
            </a:r>
            <a:endParaRPr lang="es-MX" dirty="0"/>
          </a:p>
        </p:txBody>
      </p:sp>
    </p:spTree>
    <p:extLst>
      <p:ext uri="{BB962C8B-B14F-4D97-AF65-F5344CB8AC3E}">
        <p14:creationId xmlns:p14="http://schemas.microsoft.com/office/powerpoint/2010/main" val="3156829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DC51F12-9039-A80D-AA54-6D772434C17C}"/>
              </a:ext>
            </a:extLst>
          </p:cNvPr>
          <p:cNvSpPr>
            <a:spLocks noGrp="1"/>
          </p:cNvSpPr>
          <p:nvPr>
            <p:ph idx="1"/>
          </p:nvPr>
        </p:nvSpPr>
        <p:spPr>
          <a:xfrm>
            <a:off x="1029820" y="1270746"/>
            <a:ext cx="10132359" cy="4316507"/>
          </a:xfrm>
        </p:spPr>
        <p:txBody>
          <a:bodyPr/>
          <a:lstStyle/>
          <a:p>
            <a:pPr marL="0" indent="0" algn="l">
              <a:buNone/>
            </a:pPr>
            <a:r>
              <a:rPr lang="es-MX" b="1" i="0" dirty="0">
                <a:solidFill>
                  <a:srgbClr val="1F1F1F"/>
                </a:solidFill>
                <a:effectLst/>
                <a:latin typeface="var(--cds-font-family-source-sans-pro)"/>
              </a:rPr>
              <a:t>Consejo 3: Finaliza con tus recomendaciones</a:t>
            </a:r>
          </a:p>
          <a:p>
            <a:pPr algn="l"/>
            <a:endParaRPr lang="es-MX" dirty="0">
              <a:solidFill>
                <a:srgbClr val="1F1F1F"/>
              </a:solidFill>
              <a:latin typeface="var(--cds-font-family-source-sans-pro)"/>
            </a:endParaRPr>
          </a:p>
          <a:p>
            <a:pPr algn="l"/>
            <a:r>
              <a:rPr lang="es-MX" dirty="0">
                <a:solidFill>
                  <a:srgbClr val="1F1F1F"/>
                </a:solidFill>
                <a:latin typeface="var(--cds-font-family-source-sans-pro)"/>
              </a:rPr>
              <a:t>A</a:t>
            </a:r>
            <a:r>
              <a:rPr lang="es-MX" b="0" i="0" dirty="0">
                <a:solidFill>
                  <a:srgbClr val="1F1F1F"/>
                </a:solidFill>
                <a:effectLst/>
                <a:latin typeface="var(--cds-font-family-source-sans-pro)"/>
              </a:rPr>
              <a:t>l finalizar tu presentación es como llegar a la cima.</a:t>
            </a:r>
          </a:p>
          <a:p>
            <a:pPr algn="l">
              <a:spcAft>
                <a:spcPts val="750"/>
              </a:spcAft>
              <a:buFont typeface="Arial" panose="020B0604020202020204" pitchFamily="34" charset="0"/>
              <a:buChar char="•"/>
            </a:pPr>
            <a:r>
              <a:rPr lang="es-MX" b="0" i="0" dirty="0">
                <a:solidFill>
                  <a:srgbClr val="1F1F1F"/>
                </a:solidFill>
                <a:effectLst/>
                <a:latin typeface="var(--cds-font-family-source-sans-pro)"/>
              </a:rPr>
              <a:t>Usa una diapositiva para las recomendaciones de cierre. Sé claro y conciso.</a:t>
            </a:r>
          </a:p>
          <a:p>
            <a:pPr algn="l">
              <a:spcAft>
                <a:spcPts val="750"/>
              </a:spcAft>
              <a:buFont typeface="Arial" panose="020B0604020202020204" pitchFamily="34" charset="0"/>
              <a:buChar char="•"/>
            </a:pPr>
            <a:r>
              <a:rPr lang="es-MX" b="0" i="0" dirty="0">
                <a:solidFill>
                  <a:srgbClr val="1F1F1F"/>
                </a:solidFill>
                <a:effectLst/>
                <a:latin typeface="var(--cds-font-family-source-sans-pro)"/>
              </a:rPr>
              <a:t>Si quieres recomendar que se haga algo, entonces brinda los pasos a seguir y describe cuál sería, para ti, un resultado exitoso.</a:t>
            </a:r>
          </a:p>
          <a:p>
            <a:pPr marL="0" indent="0">
              <a:buNone/>
            </a:pPr>
            <a:endParaRPr lang="es-MX" dirty="0"/>
          </a:p>
        </p:txBody>
      </p:sp>
    </p:spTree>
    <p:extLst>
      <p:ext uri="{BB962C8B-B14F-4D97-AF65-F5344CB8AC3E}">
        <p14:creationId xmlns:p14="http://schemas.microsoft.com/office/powerpoint/2010/main" val="482163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D1E123E-E386-62C0-240A-6691F09B7849}"/>
              </a:ext>
            </a:extLst>
          </p:cNvPr>
          <p:cNvSpPr>
            <a:spLocks noGrp="1"/>
          </p:cNvSpPr>
          <p:nvPr>
            <p:ph idx="1"/>
          </p:nvPr>
        </p:nvSpPr>
        <p:spPr>
          <a:xfrm>
            <a:off x="327210" y="292659"/>
            <a:ext cx="11331389" cy="6121587"/>
          </a:xfrm>
        </p:spPr>
        <p:txBody>
          <a:bodyPr>
            <a:normAutofit lnSpcReduction="10000"/>
          </a:bodyPr>
          <a:lstStyle/>
          <a:p>
            <a:pPr marL="0" indent="0">
              <a:buNone/>
            </a:pPr>
            <a:r>
              <a:rPr lang="es-MX" b="1" i="0" dirty="0">
                <a:solidFill>
                  <a:srgbClr val="1F1F1F"/>
                </a:solidFill>
                <a:effectLst/>
                <a:latin typeface="var(--cds-font-family-source-sans-pro)"/>
              </a:rPr>
              <a:t>Consejo 4: Deja suficiente tiempo para presentar los datos y que te hagan preguntas</a:t>
            </a:r>
          </a:p>
          <a:p>
            <a:pPr marL="0" indent="0">
              <a:buNone/>
            </a:pPr>
            <a:endParaRPr lang="es-MX" dirty="0"/>
          </a:p>
          <a:p>
            <a:pPr algn="l"/>
            <a:r>
              <a:rPr lang="es-MX" b="0" i="0" dirty="0">
                <a:solidFill>
                  <a:srgbClr val="1F1F1F"/>
                </a:solidFill>
                <a:effectLst/>
                <a:latin typeface="var(--cds-font-family-source-sans-pro)"/>
              </a:rPr>
              <a:t>Tienes que asumir de antemano que todos en la audiencia tienen vidas ocupadas. Tu presentación no puede irse por las ramas y tiene que ser lo más breve posible, así que puedes hacer lo siguiente:</a:t>
            </a:r>
          </a:p>
          <a:p>
            <a:pPr algn="l">
              <a:spcAft>
                <a:spcPts val="750"/>
              </a:spcAft>
              <a:buFont typeface="Arial" panose="020B0604020202020204" pitchFamily="34" charset="0"/>
              <a:buChar char="•"/>
            </a:pPr>
            <a:r>
              <a:rPr lang="es-MX" b="0" i="0" dirty="0">
                <a:solidFill>
                  <a:srgbClr val="1F1F1F"/>
                </a:solidFill>
                <a:effectLst/>
                <a:latin typeface="var(--cds-font-family-source-sans-pro)"/>
              </a:rPr>
              <a:t>Sé consciente de tu manejo del tiempo. Esto aplica para la cantidad total de diapositivas que incluiste y el tiempo que destinas a cada una.</a:t>
            </a:r>
          </a:p>
          <a:p>
            <a:pPr algn="l">
              <a:spcAft>
                <a:spcPts val="750"/>
              </a:spcAft>
              <a:buFont typeface="Arial" panose="020B0604020202020204" pitchFamily="34" charset="0"/>
              <a:buChar char="•"/>
            </a:pPr>
            <a:r>
              <a:rPr lang="es-MX" b="0" i="0" dirty="0">
                <a:solidFill>
                  <a:srgbClr val="1F1F1F"/>
                </a:solidFill>
                <a:effectLst/>
                <a:latin typeface="var(--cds-font-family-source-sans-pro)"/>
              </a:rPr>
              <a:t>Presenta tus datos de forma eficaz. Asegúrate de que cada diapositiva cuente una parte distinta e importante de la historia de tus datos. Si una diapositiva es parecida a alguna otra, entonces quizá quieras combinar la información de ambas.</a:t>
            </a:r>
          </a:p>
          <a:p>
            <a:pPr algn="l">
              <a:spcAft>
                <a:spcPts val="750"/>
              </a:spcAft>
              <a:buFont typeface="Arial" panose="020B0604020202020204" pitchFamily="34" charset="0"/>
              <a:buChar char="•"/>
            </a:pPr>
            <a:r>
              <a:rPr lang="es-MX" b="0" i="0" dirty="0">
                <a:solidFill>
                  <a:srgbClr val="1F1F1F"/>
                </a:solidFill>
                <a:effectLst/>
                <a:latin typeface="var(--cds-font-family-source-sans-pro)"/>
              </a:rPr>
              <a:t>Destina suficiente tiempo para preguntas al final o da la posibilidad de responder preguntas durante la presentación.</a:t>
            </a:r>
          </a:p>
          <a:p>
            <a:pPr marL="0" indent="0">
              <a:buNone/>
            </a:pPr>
            <a:endParaRPr lang="es-MX" dirty="0"/>
          </a:p>
        </p:txBody>
      </p:sp>
    </p:spTree>
    <p:extLst>
      <p:ext uri="{BB962C8B-B14F-4D97-AF65-F5344CB8AC3E}">
        <p14:creationId xmlns:p14="http://schemas.microsoft.com/office/powerpoint/2010/main" val="1427405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5256CB-3D77-9AA6-0B57-ECDC60C729EB}"/>
              </a:ext>
            </a:extLst>
          </p:cNvPr>
          <p:cNvSpPr>
            <a:spLocks noGrp="1"/>
          </p:cNvSpPr>
          <p:nvPr>
            <p:ph idx="1"/>
          </p:nvPr>
        </p:nvSpPr>
        <p:spPr>
          <a:xfrm>
            <a:off x="434788" y="319553"/>
            <a:ext cx="11116236" cy="6269506"/>
          </a:xfrm>
        </p:spPr>
        <p:txBody>
          <a:bodyPr>
            <a:normAutofit fontScale="77500" lnSpcReduction="20000"/>
          </a:bodyPr>
          <a:lstStyle/>
          <a:p>
            <a:pPr marL="0" indent="0" algn="l">
              <a:buNone/>
            </a:pPr>
            <a:r>
              <a:rPr lang="es-MX" b="1" i="0" dirty="0">
                <a:solidFill>
                  <a:srgbClr val="1F1F1F"/>
                </a:solidFill>
                <a:effectLst/>
                <a:latin typeface="var(--cds-font-family-source-sans-pro)"/>
              </a:rPr>
              <a:t>Reunir todos los elementos: El formato de tu presentación de diapositivas</a:t>
            </a:r>
          </a:p>
          <a:p>
            <a:pPr algn="l"/>
            <a:r>
              <a:rPr lang="es-MX" b="0" i="0" dirty="0">
                <a:solidFill>
                  <a:srgbClr val="1F1F1F"/>
                </a:solidFill>
                <a:effectLst/>
                <a:latin typeface="var(--cds-font-family-source-sans-pro)"/>
              </a:rPr>
              <a:t>En esta sección, te contamos cómo organizar todo en un ejemplo de formato de presentación con diapositivas.</a:t>
            </a:r>
          </a:p>
          <a:p>
            <a:pPr marL="0" indent="0" algn="l">
              <a:buNone/>
            </a:pPr>
            <a:endParaRPr lang="es-MX" b="1" i="0" dirty="0">
              <a:solidFill>
                <a:srgbClr val="1F1F1F"/>
              </a:solidFill>
              <a:effectLst/>
              <a:latin typeface="var(--cds-font-family-source-sans-pro)"/>
            </a:endParaRPr>
          </a:p>
          <a:p>
            <a:pPr marL="0" indent="0" algn="l">
              <a:buNone/>
            </a:pPr>
            <a:r>
              <a:rPr lang="es-MX" b="1" i="0" dirty="0">
                <a:solidFill>
                  <a:srgbClr val="1F1F1F"/>
                </a:solidFill>
                <a:effectLst/>
                <a:latin typeface="var(--cds-font-family-source-sans-pro)"/>
              </a:rPr>
              <a:t>Primera diapositiva: Agenda</a:t>
            </a:r>
          </a:p>
          <a:p>
            <a:pPr marL="0" indent="0" algn="l">
              <a:buNone/>
            </a:pPr>
            <a:r>
              <a:rPr lang="es-MX" b="0" i="0" dirty="0">
                <a:solidFill>
                  <a:srgbClr val="1F1F1F"/>
                </a:solidFill>
                <a:effectLst/>
                <a:latin typeface="var(--cds-font-family-source-sans-pro)"/>
              </a:rPr>
              <a:t>Brinda una lista con los temas que vas a abarcar y el tiempo que vas a destinar a cada uno. Las normas de todas las empresas son distintas pero, en general, las presentaciones se extienden entre 30 minutos y una hora como máximo. Aquí hay un ejemplo (30 min)</a:t>
            </a:r>
          </a:p>
          <a:p>
            <a:pPr algn="l">
              <a:spcAft>
                <a:spcPts val="750"/>
              </a:spcAft>
              <a:buFont typeface="Arial" panose="020B0604020202020204" pitchFamily="34" charset="0"/>
              <a:buChar char="•"/>
            </a:pPr>
            <a:r>
              <a:rPr lang="es-MX" b="0" i="0" dirty="0">
                <a:solidFill>
                  <a:srgbClr val="1F1F1F"/>
                </a:solidFill>
                <a:effectLst/>
                <a:latin typeface="var(--cds-font-family-source-sans-pro)"/>
              </a:rPr>
              <a:t>Presentaciones (4 minutos)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Resumen del proyecto y objetivos (5 minutos)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Datos y su análisis (10 minutos)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Recomendaciones (3 minutos)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Pasos </a:t>
            </a:r>
            <a:r>
              <a:rPr lang="es-MX" b="0" i="0" dirty="0" err="1">
                <a:solidFill>
                  <a:srgbClr val="1F1F1F"/>
                </a:solidFill>
                <a:effectLst/>
                <a:latin typeface="var(--cds-font-family-source-sans-pro)"/>
              </a:rPr>
              <a:t>materializables</a:t>
            </a:r>
            <a:r>
              <a:rPr lang="es-MX" b="0" i="0" dirty="0">
                <a:solidFill>
                  <a:srgbClr val="1F1F1F"/>
                </a:solidFill>
                <a:effectLst/>
                <a:latin typeface="var(--cds-font-family-source-sans-pro)"/>
              </a:rPr>
              <a:t> (3 minutos)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Preguntas (5 minutos)</a:t>
            </a:r>
          </a:p>
          <a:p>
            <a:pPr marL="0" indent="0">
              <a:buNone/>
            </a:pPr>
            <a:br>
              <a:rPr lang="es-MX" dirty="0"/>
            </a:br>
            <a:endParaRPr lang="es-MX" dirty="0"/>
          </a:p>
        </p:txBody>
      </p:sp>
    </p:spTree>
    <p:extLst>
      <p:ext uri="{BB962C8B-B14F-4D97-AF65-F5344CB8AC3E}">
        <p14:creationId xmlns:p14="http://schemas.microsoft.com/office/powerpoint/2010/main" val="765845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F9EE56-6F70-360A-77F8-A719DB22A978}"/>
              </a:ext>
            </a:extLst>
          </p:cNvPr>
          <p:cNvSpPr>
            <a:spLocks noGrp="1"/>
          </p:cNvSpPr>
          <p:nvPr>
            <p:ph idx="1"/>
          </p:nvPr>
        </p:nvSpPr>
        <p:spPr>
          <a:xfrm>
            <a:off x="380999" y="295835"/>
            <a:ext cx="11264153" cy="6239436"/>
          </a:xfrm>
        </p:spPr>
        <p:txBody>
          <a:bodyPr/>
          <a:lstStyle/>
          <a:p>
            <a:pPr algn="l"/>
            <a:r>
              <a:rPr lang="es-MX" b="1" i="0" dirty="0">
                <a:solidFill>
                  <a:srgbClr val="1F1F1F"/>
                </a:solidFill>
                <a:effectLst/>
                <a:latin typeface="var(--cds-font-family-source-sans-pro)"/>
              </a:rPr>
              <a:t>Segunda diapositiva: Propósito</a:t>
            </a:r>
          </a:p>
          <a:p>
            <a:pPr marL="0" indent="0" algn="l">
              <a:buNone/>
            </a:pPr>
            <a:r>
              <a:rPr lang="es-MX" b="0" i="0" dirty="0">
                <a:solidFill>
                  <a:srgbClr val="1F1F1F"/>
                </a:solidFill>
                <a:effectLst/>
                <a:latin typeface="var(--cds-font-family-source-sans-pro)"/>
              </a:rPr>
              <a:t>No todos conocen tu proyecto ni saben por qué es importante. No pasaron las últimas dos semanas pensando en el análisis de los datos ni en los resultados del proyecto como tú. Esta diapositiva resume el propósito de tu proyecto y por qué le incumbe a tu audiencia.</a:t>
            </a:r>
          </a:p>
          <a:p>
            <a:pPr marL="0" indent="0" algn="l">
              <a:buNone/>
            </a:pPr>
            <a:r>
              <a:rPr lang="es-MX" b="0" i="0" dirty="0">
                <a:solidFill>
                  <a:srgbClr val="1F1F1F"/>
                </a:solidFill>
                <a:effectLst/>
                <a:latin typeface="var(--cds-font-family-source-sans-pro)"/>
              </a:rPr>
              <a:t>Aquí tienes un ejemplo de una declaración de propósito:</a:t>
            </a:r>
          </a:p>
          <a:p>
            <a:pPr algn="l"/>
            <a:r>
              <a:rPr lang="es-MX" b="0" i="1" dirty="0">
                <a:solidFill>
                  <a:srgbClr val="1F1F1F"/>
                </a:solidFill>
                <a:effectLst/>
                <a:latin typeface="var(--cds-font-family-source-sans-pro)"/>
              </a:rPr>
              <a:t>El fortalecimiento del centro de servicio es una iniciativa importante para ahorrar dinero. El objetivo de este proyecto es definir qué repercusión tendría fortalecer el centro de servicio en los tiempos de respuesta a los clientes.</a:t>
            </a:r>
            <a:endParaRPr lang="es-MX"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1661791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1C36B50-379B-811B-AE66-B63354F84182}"/>
              </a:ext>
            </a:extLst>
          </p:cNvPr>
          <p:cNvSpPr>
            <a:spLocks noGrp="1"/>
          </p:cNvSpPr>
          <p:nvPr>
            <p:ph idx="1"/>
          </p:nvPr>
        </p:nvSpPr>
        <p:spPr>
          <a:xfrm>
            <a:off x="340659" y="211978"/>
            <a:ext cx="11385176" cy="6471210"/>
          </a:xfrm>
        </p:spPr>
        <p:txBody>
          <a:bodyPr>
            <a:normAutofit fontScale="62500" lnSpcReduction="20000"/>
          </a:bodyPr>
          <a:lstStyle/>
          <a:p>
            <a:pPr algn="l"/>
            <a:r>
              <a:rPr lang="es-MX" b="1" i="0" dirty="0">
                <a:solidFill>
                  <a:srgbClr val="1F1F1F"/>
                </a:solidFill>
                <a:effectLst/>
                <a:latin typeface="var(--cds-font-family-source-sans-pro)"/>
              </a:rPr>
              <a:t>Tercera diapositiva: Datos/ análisis</a:t>
            </a:r>
          </a:p>
          <a:p>
            <a:pPr marL="0" indent="0" algn="l">
              <a:buNone/>
            </a:pPr>
            <a:r>
              <a:rPr lang="es-MX" dirty="0">
                <a:solidFill>
                  <a:srgbClr val="1F1F1F"/>
                </a:solidFill>
                <a:latin typeface="var(--cds-font-family-source-sans-pro)"/>
              </a:rPr>
              <a:t>E</a:t>
            </a:r>
            <a:r>
              <a:rPr lang="es-MX" b="0" i="0" dirty="0">
                <a:solidFill>
                  <a:srgbClr val="1F1F1F"/>
                </a:solidFill>
                <a:effectLst/>
                <a:latin typeface="var(--cds-font-family-source-sans-pro)"/>
              </a:rPr>
              <a:t>s posible contar la historia de tus datos en una sola diapositiva si resumes la información clave sobre los datos y el análisis. Quizá quieras incluir un apéndice con algunas diapositivas de respaldo que contengan datos o información al final de la presentación.</a:t>
            </a:r>
          </a:p>
          <a:p>
            <a:pPr marL="0" indent="0" algn="l">
              <a:buNone/>
            </a:pPr>
            <a:r>
              <a:rPr lang="es-MX" b="0" i="0" dirty="0">
                <a:solidFill>
                  <a:srgbClr val="1F1F1F"/>
                </a:solidFill>
                <a:effectLst/>
                <a:latin typeface="var(--cds-font-family-source-sans-pro)"/>
              </a:rPr>
              <a:t>Pero si eliges contar tu historia con más de una diapositiva, ten en cuenta lo siguiente:</a:t>
            </a:r>
          </a:p>
          <a:p>
            <a:pPr algn="l">
              <a:spcAft>
                <a:spcPts val="750"/>
              </a:spcAft>
              <a:buFont typeface="Arial" panose="020B0604020202020204" pitchFamily="34" charset="0"/>
              <a:buChar char="•"/>
            </a:pPr>
            <a:r>
              <a:rPr lang="es-MX" b="0" i="0" dirty="0">
                <a:solidFill>
                  <a:srgbClr val="1F1F1F"/>
                </a:solidFill>
                <a:effectLst/>
                <a:latin typeface="var(--cds-font-family-source-sans-pro)"/>
              </a:rPr>
              <a:t>Por lo general, las diapositivas siguen un </a:t>
            </a:r>
            <a:r>
              <a:rPr lang="es-MX" b="0" i="0" dirty="0">
                <a:solidFill>
                  <a:srgbClr val="FF0000"/>
                </a:solidFill>
                <a:effectLst/>
                <a:latin typeface="var(--cds-font-family-source-sans-pro)"/>
              </a:rPr>
              <a:t>orden lógico </a:t>
            </a:r>
            <a:r>
              <a:rPr lang="es-MX" b="0" i="0" dirty="0">
                <a:solidFill>
                  <a:srgbClr val="1F1F1F"/>
                </a:solidFill>
                <a:effectLst/>
                <a:latin typeface="var(--cds-font-family-source-sans-pro)"/>
              </a:rPr>
              <a:t>(principio, cuerpo y final) para contar la historia en su totalidad.</a:t>
            </a:r>
          </a:p>
          <a:p>
            <a:pPr algn="l">
              <a:spcAft>
                <a:spcPts val="750"/>
              </a:spcAft>
              <a:buFont typeface="Arial" panose="020B0604020202020204" pitchFamily="34" charset="0"/>
              <a:buChar char="•"/>
            </a:pPr>
            <a:r>
              <a:rPr lang="es-MX" b="0" i="0" dirty="0">
                <a:solidFill>
                  <a:srgbClr val="1F1F1F"/>
                </a:solidFill>
                <a:effectLst/>
                <a:latin typeface="var(--cds-font-family-source-sans-pro)"/>
              </a:rPr>
              <a:t>Cada diapositiva debería presentar la que sigue con un orden lógico. Las indicaciones visuales en las diapositivas o las verbales de tus puntos para conversar deberían explicarle a la audiencia que estás por pasar a la diapositiva que sigue.</a:t>
            </a:r>
          </a:p>
          <a:p>
            <a:pPr algn="l">
              <a:spcAft>
                <a:spcPts val="750"/>
              </a:spcAft>
              <a:buFont typeface="Arial" panose="020B0604020202020204" pitchFamily="34" charset="0"/>
              <a:buChar char="•"/>
            </a:pPr>
            <a:r>
              <a:rPr lang="es-MX" b="0" i="0" dirty="0">
                <a:solidFill>
                  <a:srgbClr val="1F1F1F"/>
                </a:solidFill>
                <a:effectLst/>
                <a:latin typeface="var(--cds-font-family-source-sans-pro)"/>
              </a:rPr>
              <a:t>Recuerda </a:t>
            </a:r>
            <a:r>
              <a:rPr lang="es-MX" b="0" i="0" dirty="0">
                <a:solidFill>
                  <a:srgbClr val="FF0000"/>
                </a:solidFill>
                <a:effectLst/>
                <a:latin typeface="var(--cds-font-family-source-sans-pro)"/>
              </a:rPr>
              <a:t>no usar demasiado texto en las diapositivas</a:t>
            </a:r>
            <a:r>
              <a:rPr lang="es-MX" b="0" i="0" dirty="0">
                <a:solidFill>
                  <a:srgbClr val="1F1F1F"/>
                </a:solidFill>
                <a:effectLst/>
                <a:latin typeface="var(--cds-font-family-source-sans-pro)"/>
              </a:rPr>
              <a:t>. Si tienes dudas, repasa el segundo consejo, que trata sobre cómo preparar los puntos para conversar y limitar la cantidad de texto en las diapositivas.</a:t>
            </a:r>
          </a:p>
          <a:p>
            <a:pPr algn="l">
              <a:spcAft>
                <a:spcPts val="750"/>
              </a:spcAft>
              <a:buFont typeface="Arial" panose="020B0604020202020204" pitchFamily="34" charset="0"/>
              <a:buChar char="•"/>
            </a:pPr>
            <a:r>
              <a:rPr lang="es-MX" b="0" i="0" dirty="0">
                <a:solidFill>
                  <a:srgbClr val="1F1F1F"/>
                </a:solidFill>
                <a:effectLst/>
                <a:latin typeface="var(--cds-font-family-source-sans-pro)"/>
              </a:rPr>
              <a:t>La información de alto nivel que la audiencia lee en las diapositivas no debería ser la misma que tú incluyes en tus puntos para conversar. Debería haber un buen </a:t>
            </a:r>
            <a:r>
              <a:rPr lang="es-MX" b="0" i="0" dirty="0">
                <a:solidFill>
                  <a:srgbClr val="FF0000"/>
                </a:solidFill>
                <a:effectLst/>
                <a:latin typeface="var(--cds-font-family-source-sans-pro)"/>
              </a:rPr>
              <a:t>balance entre las dos cosas para que la historia sea buena</a:t>
            </a:r>
            <a:r>
              <a:rPr lang="es-MX" b="0" i="0" dirty="0">
                <a:solidFill>
                  <a:srgbClr val="1F1F1F"/>
                </a:solidFill>
                <a:effectLst/>
                <a:latin typeface="var(--cds-font-family-source-sans-pro)"/>
              </a:rPr>
              <a:t>. No está bueno leer las diapositivas o decir las palabras que ves allí.</a:t>
            </a:r>
          </a:p>
          <a:p>
            <a:pPr algn="l"/>
            <a:r>
              <a:rPr lang="es-MX" b="0" i="0" dirty="0">
                <a:solidFill>
                  <a:srgbClr val="1F1F1F"/>
                </a:solidFill>
                <a:effectLst/>
                <a:latin typeface="var(--cds-font-family-source-sans-pro)"/>
              </a:rPr>
              <a:t>¿Quieres </a:t>
            </a:r>
            <a:r>
              <a:rPr lang="es-MX" b="0" i="0" dirty="0">
                <a:solidFill>
                  <a:srgbClr val="FF0000"/>
                </a:solidFill>
                <a:effectLst/>
                <a:latin typeface="var(--cds-font-family-source-sans-pro)"/>
              </a:rPr>
              <a:t>agregar más elementos visuales en las diapositivas</a:t>
            </a:r>
            <a:r>
              <a:rPr lang="es-MX" b="0" i="0" dirty="0">
                <a:solidFill>
                  <a:srgbClr val="1F1F1F"/>
                </a:solidFill>
                <a:effectLst/>
                <a:latin typeface="var(--cds-font-family-source-sans-pro)"/>
              </a:rPr>
              <a:t>? Prueba con animaciones. Por ejemplo, podrías hacer lo siguiente:</a:t>
            </a:r>
          </a:p>
          <a:p>
            <a:pPr algn="l">
              <a:spcAft>
                <a:spcPts val="750"/>
              </a:spcAft>
              <a:buFont typeface="Arial" panose="020B0604020202020204" pitchFamily="34" charset="0"/>
              <a:buChar char="•"/>
            </a:pPr>
            <a:r>
              <a:rPr lang="es-MX" b="0" i="0" dirty="0">
                <a:solidFill>
                  <a:srgbClr val="1F1F1F"/>
                </a:solidFill>
                <a:effectLst/>
                <a:latin typeface="var(--cds-font-family-source-sans-pro)"/>
              </a:rPr>
              <a:t>Hacer aparecer cada punto de la lista gradualmente a medida que lo explicas en la diapositiva.</a:t>
            </a:r>
          </a:p>
          <a:p>
            <a:pPr algn="l">
              <a:spcAft>
                <a:spcPts val="750"/>
              </a:spcAft>
              <a:buFont typeface="Arial" panose="020B0604020202020204" pitchFamily="34" charset="0"/>
              <a:buChar char="•"/>
            </a:pPr>
            <a:r>
              <a:rPr lang="es-MX" b="0" i="0" dirty="0">
                <a:solidFill>
                  <a:srgbClr val="1F1F1F"/>
                </a:solidFill>
                <a:effectLst/>
                <a:latin typeface="var(--cds-font-family-source-sans-pro)"/>
              </a:rPr>
              <a:t>Mostrar solo el elemento visual importante para lo que estás diciendo (hacer desaparecer gradualmente los elementos visuales que no son importantes).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Usar flechas o globos para </a:t>
            </a:r>
            <a:r>
              <a:rPr lang="es-MX" b="0" i="0" dirty="0">
                <a:solidFill>
                  <a:srgbClr val="FF0000"/>
                </a:solidFill>
                <a:effectLst/>
                <a:latin typeface="var(--cds-font-family-source-sans-pro)"/>
              </a:rPr>
              <a:t>apuntar a cierta zona de un elemento visual </a:t>
            </a:r>
            <a:r>
              <a:rPr lang="es-MX" b="0" i="0" dirty="0">
                <a:solidFill>
                  <a:srgbClr val="1F1F1F"/>
                </a:solidFill>
                <a:effectLst/>
                <a:latin typeface="var(--cds-font-family-source-sans-pro)"/>
              </a:rPr>
              <a:t>que estás usando.</a:t>
            </a:r>
          </a:p>
          <a:p>
            <a:endParaRPr lang="es-MX" dirty="0"/>
          </a:p>
        </p:txBody>
      </p:sp>
    </p:spTree>
    <p:extLst>
      <p:ext uri="{BB962C8B-B14F-4D97-AF65-F5344CB8AC3E}">
        <p14:creationId xmlns:p14="http://schemas.microsoft.com/office/powerpoint/2010/main" val="20083577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12FA54E-139B-31F8-27B3-8141DCD10849}"/>
              </a:ext>
            </a:extLst>
          </p:cNvPr>
          <p:cNvSpPr>
            <a:spLocks noGrp="1"/>
          </p:cNvSpPr>
          <p:nvPr>
            <p:ph idx="1"/>
          </p:nvPr>
        </p:nvSpPr>
        <p:spPr>
          <a:xfrm>
            <a:off x="327211" y="306106"/>
            <a:ext cx="11344835" cy="6242611"/>
          </a:xfrm>
        </p:spPr>
        <p:txBody>
          <a:bodyPr>
            <a:normAutofit fontScale="85000" lnSpcReduction="20000"/>
          </a:bodyPr>
          <a:lstStyle/>
          <a:p>
            <a:pPr marL="0" indent="0" algn="l">
              <a:buNone/>
            </a:pPr>
            <a:r>
              <a:rPr lang="es-MX" b="1" i="0" dirty="0">
                <a:solidFill>
                  <a:srgbClr val="1F1F1F"/>
                </a:solidFill>
                <a:effectLst/>
                <a:latin typeface="var(--cds-font-family-source-sans-pro)"/>
              </a:rPr>
              <a:t>Cuarta diapositiva: Recomendaciones</a:t>
            </a:r>
          </a:p>
          <a:p>
            <a:pPr algn="l"/>
            <a:r>
              <a:rPr lang="es-MX" b="0" i="0" dirty="0">
                <a:solidFill>
                  <a:srgbClr val="1F1F1F"/>
                </a:solidFill>
                <a:effectLst/>
                <a:latin typeface="var(--cds-font-family-source-sans-pro)"/>
              </a:rPr>
              <a:t>Si contaste bien tu historia en las diapositivas anteriores, tu audiencia ya se imagina lo que dirás en las recomendaciones. En esta parte, puede que recibas muchas preguntas sobre cómo tus datos respaldan tus recomendaciones. Prepárate para </a:t>
            </a:r>
            <a:r>
              <a:rPr lang="es-MX" b="0" i="0" dirty="0">
                <a:solidFill>
                  <a:srgbClr val="FF0000"/>
                </a:solidFill>
                <a:effectLst/>
                <a:latin typeface="var(--cds-font-family-source-sans-pro)"/>
              </a:rPr>
              <a:t>explicar de distintas formas cómo tus datos respaldan tu conclusión o recomendaciones</a:t>
            </a:r>
            <a:r>
              <a:rPr lang="es-MX" b="0" i="0" dirty="0">
                <a:solidFill>
                  <a:srgbClr val="1F1F1F"/>
                </a:solidFill>
                <a:effectLst/>
                <a:latin typeface="var(--cds-font-family-source-sans-pro)"/>
              </a:rPr>
              <a:t>. Si usas distintas palabras para decir lo mismo, también ayudas a algún miembro de la audiencia que no esté entendiendo esa explicación en particular.</a:t>
            </a:r>
          </a:p>
          <a:p>
            <a:pPr algn="l"/>
            <a:endParaRPr lang="es-MX" b="0" i="0" dirty="0">
              <a:solidFill>
                <a:srgbClr val="1F1F1F"/>
              </a:solidFill>
              <a:effectLst/>
              <a:latin typeface="var(--cds-font-family-source-sans-pro)"/>
            </a:endParaRPr>
          </a:p>
          <a:p>
            <a:pPr marL="0" indent="0" algn="l">
              <a:buNone/>
            </a:pPr>
            <a:r>
              <a:rPr lang="es-MX" b="1" i="0" dirty="0">
                <a:solidFill>
                  <a:srgbClr val="1F1F1F"/>
                </a:solidFill>
                <a:effectLst/>
                <a:latin typeface="var(--cds-font-family-source-sans-pro)"/>
              </a:rPr>
              <a:t>Quinta diapositiva: Llamada a la acción</a:t>
            </a:r>
          </a:p>
          <a:p>
            <a:pPr algn="l"/>
            <a:r>
              <a:rPr lang="es-MX" b="0" i="0" dirty="0">
                <a:solidFill>
                  <a:srgbClr val="1F1F1F"/>
                </a:solidFill>
                <a:effectLst/>
                <a:latin typeface="var(--cds-font-family-source-sans-pro)"/>
              </a:rPr>
              <a:t>A veces, puedes incluir la llamada a la acción en la diapositiva de recomendaciones. Pero, si quieres incluir distintas </a:t>
            </a:r>
            <a:r>
              <a:rPr lang="es-MX" b="0" i="0" dirty="0">
                <a:solidFill>
                  <a:srgbClr val="FF0000"/>
                </a:solidFill>
                <a:effectLst/>
                <a:latin typeface="var(--cds-font-family-source-sans-pro)"/>
              </a:rPr>
              <a:t>acciones o actividades recomendadas</a:t>
            </a:r>
            <a:r>
              <a:rPr lang="es-MX" b="0" i="0" dirty="0">
                <a:solidFill>
                  <a:srgbClr val="1F1F1F"/>
                </a:solidFill>
                <a:effectLst/>
                <a:latin typeface="var(--cds-font-family-source-sans-pro)"/>
              </a:rPr>
              <a:t>, es mejor que uses una diapositiva para eso.</a:t>
            </a:r>
          </a:p>
          <a:p>
            <a:pPr algn="l"/>
            <a:r>
              <a:rPr lang="es-MX" b="0" i="0" dirty="0">
                <a:solidFill>
                  <a:srgbClr val="1F1F1F"/>
                </a:solidFill>
                <a:effectLst/>
                <a:latin typeface="var(--cds-font-family-source-sans-pro)"/>
              </a:rPr>
              <a:t>Volvamos al ejemplo de la declaración de propósito: </a:t>
            </a:r>
            <a:r>
              <a:rPr lang="es-MX" b="0" i="1" dirty="0">
                <a:solidFill>
                  <a:srgbClr val="1F1F1F"/>
                </a:solidFill>
                <a:effectLst/>
                <a:latin typeface="var(--cds-font-family-source-sans-pro)"/>
              </a:rPr>
              <a:t>El fortalecimiento del centro de servicio es una iniciativa importante para ahorrar dinero. El objetivo de este proyecto es definir qué repercusión tendría fortalecer el centro de servicio en los tiempos de respuesta a los clientes.</a:t>
            </a:r>
            <a:endParaRPr lang="es-MX" b="0" i="0" dirty="0">
              <a:solidFill>
                <a:srgbClr val="1F1F1F"/>
              </a:solidFill>
              <a:effectLst/>
              <a:latin typeface="var(--cds-font-family-source-sans-pro)"/>
            </a:endParaRPr>
          </a:p>
          <a:p>
            <a:pPr algn="l"/>
            <a:r>
              <a:rPr lang="es-MX" b="0" i="0" dirty="0">
                <a:solidFill>
                  <a:srgbClr val="1F1F1F"/>
                </a:solidFill>
                <a:effectLst/>
                <a:latin typeface="var(--cds-font-family-source-sans-pro)"/>
              </a:rPr>
              <a:t>Supongamos que, gracias al análisis de datos, descubriste que fortalecer el centro de servicio afecta los tiempos de respuesta a los clientes. Una posible llamada a la acción podría ser examinar si es necesario modificar los procesos para que los tiempos de respuesta a los clientes vuelvan a ser los mismos que antes del fortalecimiento.</a:t>
            </a:r>
          </a:p>
          <a:p>
            <a:pPr marL="0" indent="0">
              <a:buNone/>
            </a:pPr>
            <a:endParaRPr lang="es-MX" dirty="0"/>
          </a:p>
        </p:txBody>
      </p:sp>
    </p:spTree>
    <p:extLst>
      <p:ext uri="{BB962C8B-B14F-4D97-AF65-F5344CB8AC3E}">
        <p14:creationId xmlns:p14="http://schemas.microsoft.com/office/powerpoint/2010/main" val="4752638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A0FC21-F049-DB4D-35EF-B845BABE40DC}"/>
              </a:ext>
            </a:extLst>
          </p:cNvPr>
          <p:cNvSpPr>
            <a:spLocks noGrp="1"/>
          </p:cNvSpPr>
          <p:nvPr>
            <p:ph idx="1"/>
          </p:nvPr>
        </p:nvSpPr>
        <p:spPr>
          <a:xfrm>
            <a:off x="838200" y="1045695"/>
            <a:ext cx="10515600" cy="4351338"/>
          </a:xfrm>
        </p:spPr>
        <p:txBody>
          <a:bodyPr/>
          <a:lstStyle/>
          <a:p>
            <a:pPr marL="0" indent="0" algn="l">
              <a:buNone/>
            </a:pPr>
            <a:r>
              <a:rPr lang="es-MX" b="1" i="0" dirty="0">
                <a:solidFill>
                  <a:srgbClr val="1F1F1F"/>
                </a:solidFill>
                <a:effectLst/>
                <a:latin typeface="var(--cds-font-family-source-sans-pro)"/>
              </a:rPr>
              <a:t>Cierre: Pide opiniones</a:t>
            </a:r>
          </a:p>
          <a:p>
            <a:pPr marL="0" indent="0" algn="l">
              <a:buNone/>
            </a:pPr>
            <a:endParaRPr lang="es-MX" b="1" i="0" dirty="0">
              <a:solidFill>
                <a:srgbClr val="1F1F1F"/>
              </a:solidFill>
              <a:effectLst/>
              <a:latin typeface="var(--cds-font-family-source-sans-pro)"/>
            </a:endParaRPr>
          </a:p>
          <a:p>
            <a:pPr algn="just"/>
            <a:r>
              <a:rPr lang="es-MX" b="0" i="0" dirty="0">
                <a:solidFill>
                  <a:srgbClr val="1F1F1F"/>
                </a:solidFill>
                <a:effectLst/>
                <a:latin typeface="var(--cds-font-family-source-sans-pro)"/>
              </a:rPr>
              <a:t>Después de dar la presentación ante la audiencia, reflexiona sobre cómo contaste la historia de tus datos y cómo puedes obtener opiniones para seguir mejorando. Quizá puedas pedirle a tu gerente o a otro analista de datos que te diga lo que piensa sobre la forma en que contaste la historia o sobre la presentación en general. Las opiniones de otros siempre nos ayudan a mejorar. Cuando tengas que escribir una nueva historia para tus datos (o una secuela para la que ya contaste), estarás listo para impresionar aún más a la audiencia.</a:t>
            </a:r>
          </a:p>
          <a:p>
            <a:endParaRPr lang="es-MX" dirty="0"/>
          </a:p>
        </p:txBody>
      </p:sp>
    </p:spTree>
    <p:extLst>
      <p:ext uri="{BB962C8B-B14F-4D97-AF65-F5344CB8AC3E}">
        <p14:creationId xmlns:p14="http://schemas.microsoft.com/office/powerpoint/2010/main" val="3088762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6D012BF-3246-3832-AD2A-B21622E3FBA7}"/>
              </a:ext>
            </a:extLst>
          </p:cNvPr>
          <p:cNvSpPr>
            <a:spLocks noGrp="1"/>
          </p:cNvSpPr>
          <p:nvPr>
            <p:ph idx="1"/>
          </p:nvPr>
        </p:nvSpPr>
        <p:spPr>
          <a:xfrm>
            <a:off x="262217" y="242048"/>
            <a:ext cx="11598089" cy="6615952"/>
          </a:xfrm>
        </p:spPr>
        <p:txBody>
          <a:bodyPr numCol="2">
            <a:noAutofit/>
          </a:bodyPr>
          <a:lstStyle/>
          <a:p>
            <a:pPr marL="0" indent="0" algn="l">
              <a:buNone/>
            </a:pPr>
            <a:r>
              <a:rPr lang="es-MX" sz="1800" b="1" i="0" dirty="0">
                <a:solidFill>
                  <a:srgbClr val="1F1F1F"/>
                </a:solidFill>
                <a:effectLst/>
                <a:latin typeface="unset"/>
              </a:rPr>
              <a:t>Lista de verificación para examinar la presentación:</a:t>
            </a:r>
            <a:endParaRPr lang="es-MX" sz="1800" b="0" i="0" dirty="0">
              <a:solidFill>
                <a:srgbClr val="1F1F1F"/>
              </a:solidFill>
              <a:effectLst/>
              <a:latin typeface="var(--cds-font-family-source-sans-pro)"/>
            </a:endParaRP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Mi introducción ¿llama la atención?</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¿Empiezo con ideas generales y, luego, paso a la información más concreta?</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¿Uso frases cortas?</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¿Hago una pausa de cinco segundos después de mostrar una visualización de datos?</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¿Hago pausas intencionadas en determinados momentos?</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¿Mantengo el tono de voz nivelado cuando hablo?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¿Estoy quieto y, cuando me muevo, lo hago con un propósito?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¿Tengo una buena postura?</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¿Miro al público (o a la cámara) mientras hablo?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Mi mensaje ¿es conciso?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¿Cierro explicándole a la audiencia por qué es importante el análisis de datos?</a:t>
            </a:r>
          </a:p>
          <a:p>
            <a:pPr marL="0" indent="0" algn="l">
              <a:buNone/>
            </a:pPr>
            <a:endParaRPr lang="es-MX" sz="1800" b="0" i="0" dirty="0">
              <a:solidFill>
                <a:srgbClr val="1F1F1F"/>
              </a:solidFill>
              <a:effectLst/>
              <a:latin typeface="var(--cds-font-family-source-sans-pro)"/>
            </a:endParaRPr>
          </a:p>
          <a:p>
            <a:pPr marL="0" indent="0" algn="l">
              <a:buNone/>
            </a:pPr>
            <a:endParaRPr lang="es-MX" sz="1800" dirty="0">
              <a:solidFill>
                <a:srgbClr val="1F1F1F"/>
              </a:solidFill>
              <a:latin typeface="var(--cds-font-family-source-sans-pro)"/>
            </a:endParaRPr>
          </a:p>
          <a:p>
            <a:pPr marL="0" indent="0" algn="l">
              <a:buNone/>
            </a:pPr>
            <a:r>
              <a:rPr lang="es-MX" sz="1800" b="0" i="0" dirty="0">
                <a:solidFill>
                  <a:srgbClr val="1F1F1F"/>
                </a:solidFill>
                <a:effectLst/>
                <a:latin typeface="var(--cds-font-family-source-sans-pro)"/>
              </a:rPr>
              <a:t>Ahora, haz lo mismo con la </a:t>
            </a:r>
            <a:r>
              <a:rPr lang="es-MX" sz="1800" b="1" i="0" dirty="0">
                <a:solidFill>
                  <a:srgbClr val="1F1F1F"/>
                </a:solidFill>
                <a:effectLst/>
                <a:latin typeface="unset"/>
              </a:rPr>
              <a:t>presentación con diapositivas</a:t>
            </a:r>
            <a:r>
              <a:rPr lang="es-MX" sz="18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¿Incluí un buen título y subtítulo que describan lo que voy a presentar?</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¿Incluí la fecha de la presentación o la fecha de su última actualización?</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El tamaño de la fuente ¿es tan grande como para que la audiencia pueda leer las diapositivas sin problemas?</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¿Muestro las métricas de negocio que utilicé?</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¿Incluí elementos visuales efectivos (como tablas y gráficos)?</a:t>
            </a:r>
          </a:p>
        </p:txBody>
      </p:sp>
    </p:spTree>
    <p:extLst>
      <p:ext uri="{BB962C8B-B14F-4D97-AF65-F5344CB8AC3E}">
        <p14:creationId xmlns:p14="http://schemas.microsoft.com/office/powerpoint/2010/main" val="2342133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D12EC4F-4EFF-F7A5-7AED-9641225A1111}"/>
              </a:ext>
            </a:extLst>
          </p:cNvPr>
          <p:cNvPicPr>
            <a:picLocks noChangeAspect="1"/>
          </p:cNvPicPr>
          <p:nvPr/>
        </p:nvPicPr>
        <p:blipFill>
          <a:blip r:embed="rId2"/>
          <a:stretch>
            <a:fillRect/>
          </a:stretch>
        </p:blipFill>
        <p:spPr>
          <a:xfrm>
            <a:off x="412136" y="399889"/>
            <a:ext cx="6213516" cy="2065419"/>
          </a:xfrm>
          <a:prstGeom prst="rect">
            <a:avLst/>
          </a:prstGeom>
        </p:spPr>
      </p:pic>
      <p:pic>
        <p:nvPicPr>
          <p:cNvPr id="7" name="Imagen 6">
            <a:extLst>
              <a:ext uri="{FF2B5EF4-FFF2-40B4-BE49-F238E27FC236}">
                <a16:creationId xmlns:a16="http://schemas.microsoft.com/office/drawing/2014/main" id="{594C71EE-599D-ED4B-6C91-4F3F1C3B0621}"/>
              </a:ext>
            </a:extLst>
          </p:cNvPr>
          <p:cNvPicPr>
            <a:picLocks noChangeAspect="1"/>
          </p:cNvPicPr>
          <p:nvPr/>
        </p:nvPicPr>
        <p:blipFill>
          <a:blip r:embed="rId3"/>
          <a:stretch>
            <a:fillRect/>
          </a:stretch>
        </p:blipFill>
        <p:spPr>
          <a:xfrm>
            <a:off x="1303768" y="2901522"/>
            <a:ext cx="8535591" cy="3448531"/>
          </a:xfrm>
          <a:prstGeom prst="rect">
            <a:avLst/>
          </a:prstGeom>
        </p:spPr>
      </p:pic>
    </p:spTree>
    <p:extLst>
      <p:ext uri="{BB962C8B-B14F-4D97-AF65-F5344CB8AC3E}">
        <p14:creationId xmlns:p14="http://schemas.microsoft.com/office/powerpoint/2010/main" val="165316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D393EE8-2F1A-37F3-ABE8-DFE4D7F12F88}"/>
              </a:ext>
            </a:extLst>
          </p:cNvPr>
          <p:cNvPicPr>
            <a:picLocks noChangeAspect="1"/>
          </p:cNvPicPr>
          <p:nvPr/>
        </p:nvPicPr>
        <p:blipFill>
          <a:blip r:embed="rId2"/>
          <a:stretch>
            <a:fillRect/>
          </a:stretch>
        </p:blipFill>
        <p:spPr>
          <a:xfrm>
            <a:off x="43886" y="123348"/>
            <a:ext cx="8888009" cy="2965191"/>
          </a:xfrm>
          <a:prstGeom prst="rect">
            <a:avLst/>
          </a:prstGeom>
        </p:spPr>
      </p:pic>
      <p:pic>
        <p:nvPicPr>
          <p:cNvPr id="7" name="Imagen 6">
            <a:extLst>
              <a:ext uri="{FF2B5EF4-FFF2-40B4-BE49-F238E27FC236}">
                <a16:creationId xmlns:a16="http://schemas.microsoft.com/office/drawing/2014/main" id="{58F659C4-83D3-4C67-7156-473371852423}"/>
              </a:ext>
            </a:extLst>
          </p:cNvPr>
          <p:cNvPicPr>
            <a:picLocks noChangeAspect="1"/>
          </p:cNvPicPr>
          <p:nvPr/>
        </p:nvPicPr>
        <p:blipFill>
          <a:blip r:embed="rId3"/>
          <a:stretch>
            <a:fillRect/>
          </a:stretch>
        </p:blipFill>
        <p:spPr>
          <a:xfrm>
            <a:off x="43886" y="3640303"/>
            <a:ext cx="5745946" cy="2965192"/>
          </a:xfrm>
          <a:prstGeom prst="rect">
            <a:avLst/>
          </a:prstGeom>
        </p:spPr>
      </p:pic>
      <p:pic>
        <p:nvPicPr>
          <p:cNvPr id="9" name="Imagen 8">
            <a:extLst>
              <a:ext uri="{FF2B5EF4-FFF2-40B4-BE49-F238E27FC236}">
                <a16:creationId xmlns:a16="http://schemas.microsoft.com/office/drawing/2014/main" id="{6E5556A1-8FE5-83F2-A74A-203E1061BB15}"/>
              </a:ext>
            </a:extLst>
          </p:cNvPr>
          <p:cNvPicPr>
            <a:picLocks noChangeAspect="1"/>
          </p:cNvPicPr>
          <p:nvPr/>
        </p:nvPicPr>
        <p:blipFill>
          <a:blip r:embed="rId4"/>
          <a:stretch>
            <a:fillRect/>
          </a:stretch>
        </p:blipFill>
        <p:spPr>
          <a:xfrm>
            <a:off x="5583089" y="2222286"/>
            <a:ext cx="6056461" cy="2413428"/>
          </a:xfrm>
          <a:prstGeom prst="rect">
            <a:avLst/>
          </a:prstGeom>
        </p:spPr>
      </p:pic>
      <p:pic>
        <p:nvPicPr>
          <p:cNvPr id="11" name="Imagen 10">
            <a:extLst>
              <a:ext uri="{FF2B5EF4-FFF2-40B4-BE49-F238E27FC236}">
                <a16:creationId xmlns:a16="http://schemas.microsoft.com/office/drawing/2014/main" id="{CEEBC261-A40E-2683-AB4B-7EBDD3CC42D7}"/>
              </a:ext>
            </a:extLst>
          </p:cNvPr>
          <p:cNvPicPr>
            <a:picLocks noChangeAspect="1"/>
          </p:cNvPicPr>
          <p:nvPr/>
        </p:nvPicPr>
        <p:blipFill>
          <a:blip r:embed="rId5"/>
          <a:stretch>
            <a:fillRect/>
          </a:stretch>
        </p:blipFill>
        <p:spPr>
          <a:xfrm>
            <a:off x="6402170" y="5122899"/>
            <a:ext cx="5500810" cy="949544"/>
          </a:xfrm>
          <a:prstGeom prst="rect">
            <a:avLst/>
          </a:prstGeom>
        </p:spPr>
      </p:pic>
    </p:spTree>
    <p:extLst>
      <p:ext uri="{BB962C8B-B14F-4D97-AF65-F5344CB8AC3E}">
        <p14:creationId xmlns:p14="http://schemas.microsoft.com/office/powerpoint/2010/main" val="3372050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C2A916-5B01-EF38-D3C1-98BBDCD6862F}"/>
              </a:ext>
            </a:extLst>
          </p:cNvPr>
          <p:cNvSpPr>
            <a:spLocks noGrp="1"/>
          </p:cNvSpPr>
          <p:nvPr>
            <p:ph type="title"/>
          </p:nvPr>
        </p:nvSpPr>
        <p:spPr>
          <a:xfrm>
            <a:off x="1395334" y="217208"/>
            <a:ext cx="10515600" cy="589616"/>
          </a:xfrm>
        </p:spPr>
        <p:txBody>
          <a:bodyPr>
            <a:normAutofit/>
          </a:bodyPr>
          <a:lstStyle/>
          <a:p>
            <a:r>
              <a:rPr lang="es-MX" sz="3200" dirty="0" err="1"/>
              <a:t>Planning</a:t>
            </a:r>
            <a:r>
              <a:rPr lang="es-MX" sz="3200" dirty="0"/>
              <a:t> </a:t>
            </a:r>
            <a:r>
              <a:rPr lang="es-MX" sz="3200" dirty="0" err="1"/>
              <a:t>presentations</a:t>
            </a:r>
            <a:r>
              <a:rPr lang="es-MX" sz="3200" dirty="0"/>
              <a:t> &amp; anticípate </a:t>
            </a:r>
            <a:r>
              <a:rPr lang="es-MX" sz="3200" dirty="0" err="1"/>
              <a:t>questions</a:t>
            </a:r>
            <a:endParaRPr lang="es-MX" sz="3200" dirty="0"/>
          </a:p>
        </p:txBody>
      </p:sp>
      <p:pic>
        <p:nvPicPr>
          <p:cNvPr id="5" name="Imagen 4">
            <a:extLst>
              <a:ext uri="{FF2B5EF4-FFF2-40B4-BE49-F238E27FC236}">
                <a16:creationId xmlns:a16="http://schemas.microsoft.com/office/drawing/2014/main" id="{1EAFEB62-8C17-265B-A0FC-9483EEEDCC03}"/>
              </a:ext>
            </a:extLst>
          </p:cNvPr>
          <p:cNvPicPr>
            <a:picLocks noChangeAspect="1"/>
          </p:cNvPicPr>
          <p:nvPr/>
        </p:nvPicPr>
        <p:blipFill>
          <a:blip r:embed="rId2"/>
          <a:stretch>
            <a:fillRect/>
          </a:stretch>
        </p:blipFill>
        <p:spPr>
          <a:xfrm>
            <a:off x="0" y="1196833"/>
            <a:ext cx="7998502" cy="1641085"/>
          </a:xfrm>
          <a:prstGeom prst="rect">
            <a:avLst/>
          </a:prstGeom>
        </p:spPr>
      </p:pic>
      <p:pic>
        <p:nvPicPr>
          <p:cNvPr id="7" name="Imagen 6">
            <a:extLst>
              <a:ext uri="{FF2B5EF4-FFF2-40B4-BE49-F238E27FC236}">
                <a16:creationId xmlns:a16="http://schemas.microsoft.com/office/drawing/2014/main" id="{3DFFFCF9-76FC-A8C2-0D73-375B357EBE17}"/>
              </a:ext>
            </a:extLst>
          </p:cNvPr>
          <p:cNvPicPr>
            <a:picLocks noChangeAspect="1"/>
          </p:cNvPicPr>
          <p:nvPr/>
        </p:nvPicPr>
        <p:blipFill>
          <a:blip r:embed="rId3"/>
          <a:stretch>
            <a:fillRect/>
          </a:stretch>
        </p:blipFill>
        <p:spPr>
          <a:xfrm>
            <a:off x="381000" y="3227927"/>
            <a:ext cx="7099092" cy="1381956"/>
          </a:xfrm>
          <a:prstGeom prst="rect">
            <a:avLst/>
          </a:prstGeom>
        </p:spPr>
      </p:pic>
      <p:pic>
        <p:nvPicPr>
          <p:cNvPr id="9" name="Imagen 8">
            <a:extLst>
              <a:ext uri="{FF2B5EF4-FFF2-40B4-BE49-F238E27FC236}">
                <a16:creationId xmlns:a16="http://schemas.microsoft.com/office/drawing/2014/main" id="{295509C2-41E7-FAC9-550A-50B05DB17A8E}"/>
              </a:ext>
            </a:extLst>
          </p:cNvPr>
          <p:cNvPicPr>
            <a:picLocks noChangeAspect="1"/>
          </p:cNvPicPr>
          <p:nvPr/>
        </p:nvPicPr>
        <p:blipFill>
          <a:blip r:embed="rId4"/>
          <a:stretch>
            <a:fillRect/>
          </a:stretch>
        </p:blipFill>
        <p:spPr>
          <a:xfrm>
            <a:off x="8065715" y="2516041"/>
            <a:ext cx="3745285" cy="979680"/>
          </a:xfrm>
          <a:prstGeom prst="rect">
            <a:avLst/>
          </a:prstGeom>
        </p:spPr>
      </p:pic>
      <p:pic>
        <p:nvPicPr>
          <p:cNvPr id="11" name="Imagen 10">
            <a:extLst>
              <a:ext uri="{FF2B5EF4-FFF2-40B4-BE49-F238E27FC236}">
                <a16:creationId xmlns:a16="http://schemas.microsoft.com/office/drawing/2014/main" id="{C6A192DE-E920-491A-EE96-30875B83A4B1}"/>
              </a:ext>
            </a:extLst>
          </p:cNvPr>
          <p:cNvPicPr>
            <a:picLocks noChangeAspect="1"/>
          </p:cNvPicPr>
          <p:nvPr/>
        </p:nvPicPr>
        <p:blipFill>
          <a:blip r:embed="rId5"/>
          <a:stretch>
            <a:fillRect/>
          </a:stretch>
        </p:blipFill>
        <p:spPr>
          <a:xfrm>
            <a:off x="7575708" y="4341959"/>
            <a:ext cx="4330908" cy="535848"/>
          </a:xfrm>
          <a:prstGeom prst="rect">
            <a:avLst/>
          </a:prstGeom>
        </p:spPr>
      </p:pic>
      <p:pic>
        <p:nvPicPr>
          <p:cNvPr id="13" name="Imagen 12">
            <a:extLst>
              <a:ext uri="{FF2B5EF4-FFF2-40B4-BE49-F238E27FC236}">
                <a16:creationId xmlns:a16="http://schemas.microsoft.com/office/drawing/2014/main" id="{4DF201D6-AEDB-E7D1-BC89-27D555D07EDF}"/>
              </a:ext>
            </a:extLst>
          </p:cNvPr>
          <p:cNvPicPr>
            <a:picLocks noChangeAspect="1"/>
          </p:cNvPicPr>
          <p:nvPr/>
        </p:nvPicPr>
        <p:blipFill>
          <a:blip r:embed="rId6"/>
          <a:stretch>
            <a:fillRect/>
          </a:stretch>
        </p:blipFill>
        <p:spPr>
          <a:xfrm>
            <a:off x="248062" y="5129303"/>
            <a:ext cx="7232030" cy="1381956"/>
          </a:xfrm>
          <a:prstGeom prst="rect">
            <a:avLst/>
          </a:prstGeom>
        </p:spPr>
      </p:pic>
    </p:spTree>
    <p:extLst>
      <p:ext uri="{BB962C8B-B14F-4D97-AF65-F5344CB8AC3E}">
        <p14:creationId xmlns:p14="http://schemas.microsoft.com/office/powerpoint/2010/main" val="2739608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2384333-CC71-8643-7202-DB800765C28A}"/>
              </a:ext>
            </a:extLst>
          </p:cNvPr>
          <p:cNvPicPr>
            <a:picLocks noChangeAspect="1"/>
          </p:cNvPicPr>
          <p:nvPr/>
        </p:nvPicPr>
        <p:blipFill>
          <a:blip r:embed="rId2"/>
          <a:stretch>
            <a:fillRect/>
          </a:stretch>
        </p:blipFill>
        <p:spPr>
          <a:xfrm>
            <a:off x="479684" y="2280544"/>
            <a:ext cx="8582495" cy="3481650"/>
          </a:xfrm>
          <a:prstGeom prst="rect">
            <a:avLst/>
          </a:prstGeom>
        </p:spPr>
      </p:pic>
      <p:pic>
        <p:nvPicPr>
          <p:cNvPr id="6" name="Imagen 5">
            <a:extLst>
              <a:ext uri="{FF2B5EF4-FFF2-40B4-BE49-F238E27FC236}">
                <a16:creationId xmlns:a16="http://schemas.microsoft.com/office/drawing/2014/main" id="{69A8CFC0-E1D4-A3A2-418D-A108E9AFE003}"/>
              </a:ext>
            </a:extLst>
          </p:cNvPr>
          <p:cNvPicPr>
            <a:picLocks noChangeAspect="1"/>
          </p:cNvPicPr>
          <p:nvPr/>
        </p:nvPicPr>
        <p:blipFill>
          <a:blip r:embed="rId3"/>
          <a:stretch>
            <a:fillRect/>
          </a:stretch>
        </p:blipFill>
        <p:spPr>
          <a:xfrm>
            <a:off x="4169405" y="764499"/>
            <a:ext cx="7341616" cy="906292"/>
          </a:xfrm>
          <a:prstGeom prst="rect">
            <a:avLst/>
          </a:prstGeom>
        </p:spPr>
      </p:pic>
    </p:spTree>
    <p:extLst>
      <p:ext uri="{BB962C8B-B14F-4D97-AF65-F5344CB8AC3E}">
        <p14:creationId xmlns:p14="http://schemas.microsoft.com/office/powerpoint/2010/main" val="25444140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7475244-6CAD-7793-9F39-378013F19969}"/>
              </a:ext>
            </a:extLst>
          </p:cNvPr>
          <p:cNvSpPr>
            <a:spLocks noGrp="1"/>
          </p:cNvSpPr>
          <p:nvPr>
            <p:ph idx="1"/>
          </p:nvPr>
        </p:nvSpPr>
        <p:spPr>
          <a:xfrm>
            <a:off x="174811" y="174812"/>
            <a:ext cx="11806517" cy="6468035"/>
          </a:xfrm>
        </p:spPr>
        <p:txBody>
          <a:bodyPr>
            <a:normAutofit fontScale="92500" lnSpcReduction="10000"/>
          </a:bodyPr>
          <a:lstStyle/>
          <a:p>
            <a:pPr marL="0" indent="0" algn="l">
              <a:buNone/>
            </a:pPr>
            <a:r>
              <a:rPr lang="es-MX" sz="1600" b="1" i="0" dirty="0">
                <a:solidFill>
                  <a:srgbClr val="1F1F1F"/>
                </a:solidFill>
                <a:effectLst/>
                <a:latin typeface="OpenSans"/>
              </a:rPr>
              <a:t>Prepárate para la sección de preguntas y respuestas</a:t>
            </a:r>
          </a:p>
          <a:p>
            <a:pPr marL="0" indent="0" algn="l">
              <a:buNone/>
            </a:pPr>
            <a:r>
              <a:rPr lang="es-MX" sz="1600" b="0" i="0" dirty="0">
                <a:solidFill>
                  <a:srgbClr val="1F1F1F"/>
                </a:solidFill>
                <a:effectLst/>
                <a:latin typeface="var(--cds-font-family-source-sans-pro)"/>
              </a:rPr>
              <a:t>Hay muchas cosas a tener en cuenta antes de formular preguntas posibles y responderlas, como cuál es el objetivo, cuáles son las expectativas de los interesados y si hay alguna limitación. La lista de verificación a continuación detecta diez tareas:</a:t>
            </a:r>
          </a:p>
          <a:p>
            <a:pPr algn="l"/>
            <a:r>
              <a:rPr lang="es-MX" sz="1600" b="1" i="0" dirty="0">
                <a:solidFill>
                  <a:srgbClr val="1F1F1F"/>
                </a:solidFill>
                <a:effectLst/>
                <a:latin typeface="var(--cds-font-family-source-sans-pro)"/>
              </a:rPr>
              <a:t>Antes de la presentación</a:t>
            </a:r>
          </a:p>
          <a:p>
            <a:pPr algn="l">
              <a:spcAft>
                <a:spcPts val="750"/>
              </a:spcAft>
              <a:buFont typeface="+mj-lt"/>
              <a:buAutoNum type="arabicPeriod"/>
            </a:pPr>
            <a:r>
              <a:rPr lang="es-MX" sz="1600" b="0" i="0" dirty="0">
                <a:solidFill>
                  <a:srgbClr val="1F1F1F"/>
                </a:solidFill>
                <a:effectLst/>
                <a:latin typeface="var(--cds-font-family-source-sans-pro)"/>
              </a:rPr>
              <a:t>Arma y prepara tus preguntas.</a:t>
            </a:r>
          </a:p>
          <a:p>
            <a:pPr algn="l">
              <a:spcAft>
                <a:spcPts val="750"/>
              </a:spcAft>
              <a:buFont typeface="+mj-lt"/>
              <a:buAutoNum type="arabicPeriod"/>
            </a:pPr>
            <a:r>
              <a:rPr lang="es-MX" sz="1600" b="0" i="0" dirty="0">
                <a:solidFill>
                  <a:srgbClr val="1F1F1F"/>
                </a:solidFill>
                <a:effectLst/>
                <a:latin typeface="var(--cds-font-family-source-sans-pro)"/>
              </a:rPr>
              <a:t>Charla sobre la presentación con tu gerente, otros analistas u otros contactos con quienes tengas una buena relación en la empresa.</a:t>
            </a:r>
          </a:p>
          <a:p>
            <a:pPr algn="l">
              <a:spcAft>
                <a:spcPts val="750"/>
              </a:spcAft>
              <a:buFont typeface="+mj-lt"/>
              <a:buAutoNum type="arabicPeriod"/>
            </a:pPr>
            <a:r>
              <a:rPr lang="es-MX" sz="1600" b="0" i="0" dirty="0">
                <a:solidFill>
                  <a:srgbClr val="1F1F1F"/>
                </a:solidFill>
                <a:effectLst/>
                <a:latin typeface="var(--cds-font-family-source-sans-pro)"/>
              </a:rPr>
              <a:t>Pídele al gerente o a otros analistas que te cuenten qué tipo de preguntas surgieron de esa audiencia específica anteriormente.</a:t>
            </a:r>
          </a:p>
          <a:p>
            <a:pPr algn="l">
              <a:spcAft>
                <a:spcPts val="750"/>
              </a:spcAft>
              <a:buFont typeface="+mj-lt"/>
              <a:buAutoNum type="arabicPeriod"/>
            </a:pPr>
            <a:r>
              <a:rPr lang="es-MX" sz="1600" b="0" i="0" dirty="0">
                <a:solidFill>
                  <a:srgbClr val="1F1F1F"/>
                </a:solidFill>
                <a:effectLst/>
                <a:latin typeface="var(--cds-font-family-source-sans-pro)"/>
              </a:rPr>
              <a:t>Pide comentarios, opiniones y preguntas sobre la presentación o el documento de análisis.</a:t>
            </a:r>
          </a:p>
          <a:p>
            <a:pPr algn="l">
              <a:spcAft>
                <a:spcPts val="750"/>
              </a:spcAft>
              <a:buFont typeface="+mj-lt"/>
              <a:buAutoNum type="arabicPeriod"/>
            </a:pPr>
            <a:r>
              <a:rPr lang="es-MX" sz="1600" b="0" i="0" dirty="0">
                <a:solidFill>
                  <a:srgbClr val="1F1F1F"/>
                </a:solidFill>
                <a:effectLst/>
                <a:latin typeface="var(--cds-font-family-source-sans-pro)"/>
              </a:rPr>
              <a:t>Al menos 24 horas antes de la presentación, intenta pensar sobre algunas preguntas complejas o partes poco claras que puedan surgir. Así, evitarás cualquier sorpresa.</a:t>
            </a:r>
          </a:p>
          <a:p>
            <a:pPr algn="l">
              <a:spcAft>
                <a:spcPts val="750"/>
              </a:spcAft>
              <a:buFont typeface="+mj-lt"/>
              <a:buAutoNum type="arabicPeriod"/>
            </a:pPr>
            <a:r>
              <a:rPr lang="es-MX" sz="1600" b="0" i="0" dirty="0">
                <a:solidFill>
                  <a:srgbClr val="1F1F1F"/>
                </a:solidFill>
                <a:effectLst/>
                <a:latin typeface="var(--cds-font-family-source-sans-pro)"/>
              </a:rPr>
              <a:t>Nunca está de más practicar lo que vas a presentar para ver si falta algo de información o solo calmar los nervios.</a:t>
            </a:r>
          </a:p>
          <a:p>
            <a:pPr algn="l"/>
            <a:r>
              <a:rPr lang="es-MX" sz="1600" b="1" i="0" dirty="0">
                <a:solidFill>
                  <a:srgbClr val="1F1F1F"/>
                </a:solidFill>
                <a:effectLst/>
                <a:latin typeface="var(--cds-font-family-source-sans-pro)"/>
              </a:rPr>
              <a:t>Durante la presentación</a:t>
            </a:r>
          </a:p>
          <a:p>
            <a:pPr algn="l">
              <a:spcAft>
                <a:spcPts val="750"/>
              </a:spcAft>
              <a:buFont typeface="+mj-lt"/>
              <a:buAutoNum type="arabicPeriod"/>
            </a:pPr>
            <a:r>
              <a:rPr lang="es-MX" sz="1600" b="0" i="0" dirty="0">
                <a:solidFill>
                  <a:srgbClr val="1F1F1F"/>
                </a:solidFill>
                <a:effectLst/>
                <a:latin typeface="var(--cds-font-family-source-sans-pro)"/>
              </a:rPr>
              <a:t>Prepárate para responder las preguntas que surjan y explica de forma efectiva y precisa tus resultados.</a:t>
            </a:r>
          </a:p>
          <a:p>
            <a:pPr algn="l">
              <a:spcAft>
                <a:spcPts val="750"/>
              </a:spcAft>
              <a:buFont typeface="+mj-lt"/>
              <a:buAutoNum type="arabicPeriod"/>
            </a:pPr>
            <a:r>
              <a:rPr lang="es-MX" sz="1600" b="0" i="0" dirty="0">
                <a:solidFill>
                  <a:srgbClr val="1F1F1F"/>
                </a:solidFill>
                <a:effectLst/>
                <a:latin typeface="var(--cds-font-family-source-sans-pro)"/>
              </a:rPr>
              <a:t>Aborda cualquier pregunta que pueda surgir.</a:t>
            </a:r>
          </a:p>
          <a:p>
            <a:pPr algn="l">
              <a:spcAft>
                <a:spcPts val="750"/>
              </a:spcAft>
              <a:buFont typeface="+mj-lt"/>
              <a:buAutoNum type="arabicPeriod"/>
            </a:pPr>
            <a:r>
              <a:rPr lang="es-MX" sz="1600" b="0" i="0" dirty="0">
                <a:solidFill>
                  <a:srgbClr val="1F1F1F"/>
                </a:solidFill>
                <a:effectLst/>
                <a:latin typeface="var(--cds-font-family-source-sans-pro)"/>
              </a:rPr>
              <a:t>Evita que una sola pregunta te desvíe del tema de la presentación. En cambio, propón seguir charlando después de la presentación.</a:t>
            </a:r>
          </a:p>
          <a:p>
            <a:pPr algn="l">
              <a:spcAft>
                <a:spcPts val="750"/>
              </a:spcAft>
              <a:buFont typeface="+mj-lt"/>
              <a:buAutoNum type="arabicPeriod"/>
            </a:pPr>
            <a:r>
              <a:rPr lang="es-MX" sz="1600" b="0" i="0" dirty="0">
                <a:solidFill>
                  <a:srgbClr val="1F1F1F"/>
                </a:solidFill>
                <a:effectLst/>
                <a:latin typeface="var(--cds-font-family-source-sans-pro)"/>
              </a:rPr>
              <a:t>Coloca un apéndice con visualizaciones y contenido extra para ayudar a responder las preguntas.</a:t>
            </a:r>
          </a:p>
          <a:p>
            <a:pPr marL="0" indent="0">
              <a:buNone/>
            </a:pPr>
            <a:r>
              <a:rPr lang="es-MX" sz="1600" b="0" i="0" dirty="0">
                <a:solidFill>
                  <a:srgbClr val="1F1F1F"/>
                </a:solidFill>
                <a:effectLst/>
                <a:latin typeface="Source Sans Pro" panose="020B0503030403020204" pitchFamily="34" charset="0"/>
              </a:rPr>
              <a:t>No tiene por qué intimidarte una presentación o una reunión. Si dedicas tiempo a conocer a tu audiencia, redactar notas, hacer la investigación necesaria y organizar tus datos, entonces tu audiencia no tiene por qué no interesarse en tu presentación. Hasta puede que se sorprendan.</a:t>
            </a:r>
            <a:endParaRPr lang="es-MX" sz="1600" dirty="0"/>
          </a:p>
        </p:txBody>
      </p:sp>
    </p:spTree>
    <p:extLst>
      <p:ext uri="{BB962C8B-B14F-4D97-AF65-F5344CB8AC3E}">
        <p14:creationId xmlns:p14="http://schemas.microsoft.com/office/powerpoint/2010/main" val="747149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B73161F-B1FF-7799-6803-C2A0FB594390}"/>
              </a:ext>
            </a:extLst>
          </p:cNvPr>
          <p:cNvPicPr>
            <a:picLocks noChangeAspect="1"/>
          </p:cNvPicPr>
          <p:nvPr/>
        </p:nvPicPr>
        <p:blipFill>
          <a:blip r:embed="rId2"/>
          <a:stretch>
            <a:fillRect/>
          </a:stretch>
        </p:blipFill>
        <p:spPr>
          <a:xfrm>
            <a:off x="139032" y="1838562"/>
            <a:ext cx="5090268" cy="2943299"/>
          </a:xfrm>
          <a:prstGeom prst="rect">
            <a:avLst/>
          </a:prstGeom>
        </p:spPr>
      </p:pic>
      <p:pic>
        <p:nvPicPr>
          <p:cNvPr id="7" name="Imagen 6">
            <a:extLst>
              <a:ext uri="{FF2B5EF4-FFF2-40B4-BE49-F238E27FC236}">
                <a16:creationId xmlns:a16="http://schemas.microsoft.com/office/drawing/2014/main" id="{05820CBB-6EB2-A9DE-B6B0-333C2AAA203B}"/>
              </a:ext>
            </a:extLst>
          </p:cNvPr>
          <p:cNvPicPr>
            <a:picLocks noChangeAspect="1"/>
          </p:cNvPicPr>
          <p:nvPr/>
        </p:nvPicPr>
        <p:blipFill>
          <a:blip r:embed="rId3"/>
          <a:stretch>
            <a:fillRect/>
          </a:stretch>
        </p:blipFill>
        <p:spPr>
          <a:xfrm>
            <a:off x="5768788" y="295821"/>
            <a:ext cx="5620885" cy="2209794"/>
          </a:xfrm>
          <a:prstGeom prst="rect">
            <a:avLst/>
          </a:prstGeom>
        </p:spPr>
      </p:pic>
      <p:pic>
        <p:nvPicPr>
          <p:cNvPr id="9" name="Imagen 8">
            <a:extLst>
              <a:ext uri="{FF2B5EF4-FFF2-40B4-BE49-F238E27FC236}">
                <a16:creationId xmlns:a16="http://schemas.microsoft.com/office/drawing/2014/main" id="{944B6E5F-3FA6-2AF8-CD8D-55517FDDA29E}"/>
              </a:ext>
            </a:extLst>
          </p:cNvPr>
          <p:cNvPicPr>
            <a:picLocks noChangeAspect="1"/>
          </p:cNvPicPr>
          <p:nvPr/>
        </p:nvPicPr>
        <p:blipFill>
          <a:blip r:embed="rId4"/>
          <a:stretch>
            <a:fillRect/>
          </a:stretch>
        </p:blipFill>
        <p:spPr>
          <a:xfrm>
            <a:off x="5768788" y="3244322"/>
            <a:ext cx="4862360" cy="1108064"/>
          </a:xfrm>
          <a:prstGeom prst="rect">
            <a:avLst/>
          </a:prstGeom>
        </p:spPr>
      </p:pic>
      <p:pic>
        <p:nvPicPr>
          <p:cNvPr id="11" name="Imagen 10">
            <a:extLst>
              <a:ext uri="{FF2B5EF4-FFF2-40B4-BE49-F238E27FC236}">
                <a16:creationId xmlns:a16="http://schemas.microsoft.com/office/drawing/2014/main" id="{6D1F60BC-FB50-F0EC-14F0-DA8D0DC9EA26}"/>
              </a:ext>
            </a:extLst>
          </p:cNvPr>
          <p:cNvPicPr>
            <a:picLocks noChangeAspect="1"/>
          </p:cNvPicPr>
          <p:nvPr/>
        </p:nvPicPr>
        <p:blipFill>
          <a:blip r:embed="rId5"/>
          <a:stretch>
            <a:fillRect/>
          </a:stretch>
        </p:blipFill>
        <p:spPr>
          <a:xfrm>
            <a:off x="5320068" y="5142906"/>
            <a:ext cx="6518323" cy="1071872"/>
          </a:xfrm>
          <a:prstGeom prst="rect">
            <a:avLst/>
          </a:prstGeom>
        </p:spPr>
      </p:pic>
    </p:spTree>
    <p:extLst>
      <p:ext uri="{BB962C8B-B14F-4D97-AF65-F5344CB8AC3E}">
        <p14:creationId xmlns:p14="http://schemas.microsoft.com/office/powerpoint/2010/main" val="2839558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54894D-BC8C-AFFF-E76D-C41A85DF19BB}"/>
              </a:ext>
            </a:extLst>
          </p:cNvPr>
          <p:cNvPicPr>
            <a:picLocks noChangeAspect="1"/>
          </p:cNvPicPr>
          <p:nvPr/>
        </p:nvPicPr>
        <p:blipFill>
          <a:blip r:embed="rId2"/>
          <a:stretch>
            <a:fillRect/>
          </a:stretch>
        </p:blipFill>
        <p:spPr>
          <a:xfrm>
            <a:off x="854438" y="1084437"/>
            <a:ext cx="9528409" cy="3427603"/>
          </a:xfrm>
          <a:prstGeom prst="rect">
            <a:avLst/>
          </a:prstGeom>
        </p:spPr>
      </p:pic>
    </p:spTree>
    <p:extLst>
      <p:ext uri="{BB962C8B-B14F-4D97-AF65-F5344CB8AC3E}">
        <p14:creationId xmlns:p14="http://schemas.microsoft.com/office/powerpoint/2010/main" val="335684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9F826D0-5403-B010-0FAF-E899E1F92FED}"/>
              </a:ext>
            </a:extLst>
          </p:cNvPr>
          <p:cNvSpPr>
            <a:spLocks noGrp="1"/>
          </p:cNvSpPr>
          <p:nvPr>
            <p:ph idx="1"/>
          </p:nvPr>
        </p:nvSpPr>
        <p:spPr>
          <a:xfrm>
            <a:off x="730624" y="978460"/>
            <a:ext cx="10215282" cy="4351338"/>
          </a:xfrm>
        </p:spPr>
        <p:txBody>
          <a:bodyPr>
            <a:normAutofit lnSpcReduction="10000"/>
          </a:bodyPr>
          <a:lstStyle/>
          <a:p>
            <a:pPr algn="just"/>
            <a:r>
              <a:rPr lang="es-MX" b="0" i="0" dirty="0">
                <a:solidFill>
                  <a:srgbClr val="0F1114"/>
                </a:solidFill>
                <a:effectLst/>
                <a:latin typeface="Source Sans Pro" panose="020B0503030403020204" pitchFamily="34" charset="0"/>
              </a:rPr>
              <a:t>Cuando das una presentación ante una audiencia, tu objetivo principal es dar respuesta a una tarea empresarial. Una </a:t>
            </a:r>
            <a:r>
              <a:rPr lang="es-MX" b="1" i="0" dirty="0">
                <a:solidFill>
                  <a:srgbClr val="0F1114"/>
                </a:solidFill>
                <a:effectLst/>
                <a:latin typeface="unset"/>
              </a:rPr>
              <a:t>tarea empresarial</a:t>
            </a:r>
            <a:r>
              <a:rPr lang="es-MX" b="0" i="0" dirty="0">
                <a:solidFill>
                  <a:srgbClr val="0F1114"/>
                </a:solidFill>
                <a:effectLst/>
                <a:latin typeface="Source Sans Pro" panose="020B0503030403020204" pitchFamily="34" charset="0"/>
              </a:rPr>
              <a:t> es una pregunta o un problema que respondes o resuelves usando datos. La presentación demuestra cómo diste respuesta. Las tareas empresariales tienen distintos contextos y alcances, así que los detalles de tu presentación dependerán de muchos factores.</a:t>
            </a:r>
          </a:p>
          <a:p>
            <a:pPr algn="just"/>
            <a:r>
              <a:rPr lang="es-MX" b="0" i="0" dirty="0">
                <a:solidFill>
                  <a:srgbClr val="0F1114"/>
                </a:solidFill>
                <a:effectLst/>
                <a:latin typeface="Source Sans Pro" panose="020B0503030403020204" pitchFamily="34" charset="0"/>
              </a:rPr>
              <a:t>Algunas veces, puede que la audiencia te haga preguntas sobre tu presentación o la objete. Y es normal, ya que la audiencia quiere entender tu presentación lo más posible. Entonces, para que tu presentación sea efectiva, es vital que puedas dar respuesta ante estas preguntas y objeciones de forma clara, breve y amable.</a:t>
            </a:r>
          </a:p>
          <a:p>
            <a:pPr marL="0" indent="0" algn="just">
              <a:buNone/>
            </a:pPr>
            <a:endParaRPr lang="es-MX" dirty="0"/>
          </a:p>
        </p:txBody>
      </p:sp>
    </p:spTree>
    <p:extLst>
      <p:ext uri="{BB962C8B-B14F-4D97-AF65-F5344CB8AC3E}">
        <p14:creationId xmlns:p14="http://schemas.microsoft.com/office/powerpoint/2010/main" val="1507957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008ABBC9-DC15-1CF8-FDB4-1349C0882EE2}"/>
              </a:ext>
            </a:extLst>
          </p:cNvPr>
          <p:cNvPicPr>
            <a:picLocks noChangeAspect="1"/>
          </p:cNvPicPr>
          <p:nvPr/>
        </p:nvPicPr>
        <p:blipFill>
          <a:blip r:embed="rId2"/>
          <a:stretch>
            <a:fillRect/>
          </a:stretch>
        </p:blipFill>
        <p:spPr>
          <a:xfrm>
            <a:off x="1880566" y="5239581"/>
            <a:ext cx="3601716" cy="1132798"/>
          </a:xfrm>
          <a:prstGeom prst="rect">
            <a:avLst/>
          </a:prstGeom>
        </p:spPr>
      </p:pic>
      <p:pic>
        <p:nvPicPr>
          <p:cNvPr id="17" name="Imagen 16">
            <a:extLst>
              <a:ext uri="{FF2B5EF4-FFF2-40B4-BE49-F238E27FC236}">
                <a16:creationId xmlns:a16="http://schemas.microsoft.com/office/drawing/2014/main" id="{F7A523D5-2AC1-89A2-2D54-C3C74C78A741}"/>
              </a:ext>
            </a:extLst>
          </p:cNvPr>
          <p:cNvPicPr>
            <a:picLocks noChangeAspect="1"/>
          </p:cNvPicPr>
          <p:nvPr/>
        </p:nvPicPr>
        <p:blipFill>
          <a:blip r:embed="rId3"/>
          <a:stretch>
            <a:fillRect/>
          </a:stretch>
        </p:blipFill>
        <p:spPr>
          <a:xfrm>
            <a:off x="939972" y="1374749"/>
            <a:ext cx="8116433" cy="3515216"/>
          </a:xfrm>
          <a:prstGeom prst="rect">
            <a:avLst/>
          </a:prstGeom>
        </p:spPr>
      </p:pic>
      <p:sp>
        <p:nvSpPr>
          <p:cNvPr id="18" name="CuadroTexto 17">
            <a:extLst>
              <a:ext uri="{FF2B5EF4-FFF2-40B4-BE49-F238E27FC236}">
                <a16:creationId xmlns:a16="http://schemas.microsoft.com/office/drawing/2014/main" id="{6B4C4A1E-A19F-3DB7-CBBE-B291F9F5E43B}"/>
              </a:ext>
            </a:extLst>
          </p:cNvPr>
          <p:cNvSpPr txBox="1"/>
          <p:nvPr/>
        </p:nvSpPr>
        <p:spPr>
          <a:xfrm>
            <a:off x="1734671" y="300955"/>
            <a:ext cx="4854388" cy="646331"/>
          </a:xfrm>
          <a:prstGeom prst="rect">
            <a:avLst/>
          </a:prstGeom>
          <a:noFill/>
        </p:spPr>
        <p:txBody>
          <a:bodyPr wrap="square" rtlCol="0">
            <a:spAutoFit/>
          </a:bodyPr>
          <a:lstStyle/>
          <a:p>
            <a:r>
              <a:rPr lang="es-MX" sz="3600" dirty="0" err="1">
                <a:solidFill>
                  <a:schemeClr val="accent1">
                    <a:lumMod val="75000"/>
                  </a:schemeClr>
                </a:solidFill>
              </a:rPr>
              <a:t>Answering</a:t>
            </a:r>
            <a:r>
              <a:rPr lang="es-MX" sz="3600" dirty="0">
                <a:solidFill>
                  <a:schemeClr val="accent1">
                    <a:lumMod val="75000"/>
                  </a:schemeClr>
                </a:solidFill>
              </a:rPr>
              <a:t> </a:t>
            </a:r>
            <a:r>
              <a:rPr lang="es-MX" sz="3600" dirty="0" err="1">
                <a:solidFill>
                  <a:schemeClr val="accent1">
                    <a:lumMod val="75000"/>
                  </a:schemeClr>
                </a:solidFill>
              </a:rPr>
              <a:t>questions</a:t>
            </a:r>
            <a:endParaRPr lang="es-MX" sz="3600" dirty="0">
              <a:solidFill>
                <a:schemeClr val="accent1">
                  <a:lumMod val="75000"/>
                </a:schemeClr>
              </a:solidFill>
            </a:endParaRPr>
          </a:p>
        </p:txBody>
      </p:sp>
    </p:spTree>
    <p:extLst>
      <p:ext uri="{BB962C8B-B14F-4D97-AF65-F5344CB8AC3E}">
        <p14:creationId xmlns:p14="http://schemas.microsoft.com/office/powerpoint/2010/main" val="4162240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183620-1439-2F54-1100-12DCC9387455}"/>
              </a:ext>
            </a:extLst>
          </p:cNvPr>
          <p:cNvSpPr>
            <a:spLocks noGrp="1"/>
          </p:cNvSpPr>
          <p:nvPr>
            <p:ph idx="1"/>
          </p:nvPr>
        </p:nvSpPr>
        <p:spPr>
          <a:xfrm>
            <a:off x="838200" y="763307"/>
            <a:ext cx="10515600" cy="5341658"/>
          </a:xfrm>
        </p:spPr>
        <p:txBody>
          <a:bodyPr>
            <a:normAutofit fontScale="92500" lnSpcReduction="10000"/>
          </a:bodyPr>
          <a:lstStyle/>
          <a:p>
            <a:pPr marL="0" indent="0" algn="l">
              <a:buNone/>
            </a:pPr>
            <a:r>
              <a:rPr lang="es-MX" sz="2400" b="0" i="0" dirty="0">
                <a:solidFill>
                  <a:srgbClr val="1F1F1F"/>
                </a:solidFill>
                <a:effectLst/>
                <a:latin typeface="var(--cds-font-family-source-sans-pro)"/>
              </a:rPr>
              <a:t>Durante una presentación, deberías prestar especial atención a las necesidades de tu audiencia. En el entorno del análisis de datos, es probable que, entre la audiencia, haya interesados y supervisores. Tienen especial interés en el trabajo que has hecho, así que es importante que comuniques tus resultados con la mayor claridad posible.</a:t>
            </a:r>
          </a:p>
          <a:p>
            <a:pPr marL="0" indent="0" algn="l">
              <a:buNone/>
            </a:pPr>
            <a:r>
              <a:rPr lang="es-MX" sz="2400" b="0" i="0" dirty="0">
                <a:solidFill>
                  <a:srgbClr val="1F1F1F"/>
                </a:solidFill>
                <a:effectLst/>
                <a:latin typeface="var(--cds-font-family-source-sans-pro)"/>
              </a:rPr>
              <a:t>Al final de tu presentación, siempre tienes que pasar a la sección de preguntas y respuestas. Durante esta sección, tu audiencia puede pedir que clarifiques algún punto que hayas presentado o des consejos sobre cómo proceder.</a:t>
            </a:r>
          </a:p>
          <a:p>
            <a:pPr marL="0" indent="0" algn="l">
              <a:buNone/>
            </a:pPr>
            <a:r>
              <a:rPr lang="es-MX" sz="2400" b="0" i="0" dirty="0">
                <a:solidFill>
                  <a:srgbClr val="1F1F1F"/>
                </a:solidFill>
                <a:effectLst/>
                <a:latin typeface="var(--cds-font-family-source-sans-pro)"/>
              </a:rPr>
              <a:t>En algunos casos, verás que los interesados no pueden formular la pregunta con total claridad. Imagina que, por ejemplo, a un interesado no le quedó del todo claro lo que presentaste, pero no está pudiendo formular la pregunta en el entorno grupal. Con esta situación en mente, piensa sobre las siguientes preguntas:</a:t>
            </a: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¿De qué otras formas puedes recibir opiniones de la audiencia y los interesados?</a:t>
            </a: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¿Cómo puedes ser lo más inclusivo posible? ¿Cómo puedes hacer sentir cómoda a la audiencia cuando te piden que clarifiques algún tema?</a:t>
            </a: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¿Qué métodos creativos puedes usar para cautivar a tu público?</a:t>
            </a:r>
          </a:p>
          <a:p>
            <a:endParaRPr lang="es-MX" sz="2400" dirty="0"/>
          </a:p>
        </p:txBody>
      </p:sp>
    </p:spTree>
    <p:extLst>
      <p:ext uri="{BB962C8B-B14F-4D97-AF65-F5344CB8AC3E}">
        <p14:creationId xmlns:p14="http://schemas.microsoft.com/office/powerpoint/2010/main" val="3856450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4F1E450-B306-E774-30B9-EBEB23FEF36E}"/>
              </a:ext>
            </a:extLst>
          </p:cNvPr>
          <p:cNvPicPr>
            <a:picLocks noChangeAspect="1"/>
          </p:cNvPicPr>
          <p:nvPr/>
        </p:nvPicPr>
        <p:blipFill>
          <a:blip r:embed="rId2"/>
          <a:stretch>
            <a:fillRect/>
          </a:stretch>
        </p:blipFill>
        <p:spPr>
          <a:xfrm>
            <a:off x="475465" y="814022"/>
            <a:ext cx="11241069" cy="5229955"/>
          </a:xfrm>
          <a:prstGeom prst="rect">
            <a:avLst/>
          </a:prstGeom>
        </p:spPr>
      </p:pic>
    </p:spTree>
    <p:extLst>
      <p:ext uri="{BB962C8B-B14F-4D97-AF65-F5344CB8AC3E}">
        <p14:creationId xmlns:p14="http://schemas.microsoft.com/office/powerpoint/2010/main" val="3863095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534834A-7B1A-9A26-A4AF-5872B9194CC0}"/>
              </a:ext>
            </a:extLst>
          </p:cNvPr>
          <p:cNvPicPr>
            <a:picLocks noChangeAspect="1"/>
          </p:cNvPicPr>
          <p:nvPr/>
        </p:nvPicPr>
        <p:blipFill>
          <a:blip r:embed="rId2"/>
          <a:stretch>
            <a:fillRect/>
          </a:stretch>
        </p:blipFill>
        <p:spPr>
          <a:xfrm>
            <a:off x="438054" y="468251"/>
            <a:ext cx="7434228" cy="1975146"/>
          </a:xfrm>
          <a:prstGeom prst="rect">
            <a:avLst/>
          </a:prstGeom>
        </p:spPr>
      </p:pic>
      <p:pic>
        <p:nvPicPr>
          <p:cNvPr id="7" name="Imagen 6">
            <a:extLst>
              <a:ext uri="{FF2B5EF4-FFF2-40B4-BE49-F238E27FC236}">
                <a16:creationId xmlns:a16="http://schemas.microsoft.com/office/drawing/2014/main" id="{E7C60B3B-428C-3205-0A79-D23DD0BC82CC}"/>
              </a:ext>
            </a:extLst>
          </p:cNvPr>
          <p:cNvPicPr>
            <a:picLocks noChangeAspect="1"/>
          </p:cNvPicPr>
          <p:nvPr/>
        </p:nvPicPr>
        <p:blipFill>
          <a:blip r:embed="rId3"/>
          <a:stretch>
            <a:fillRect/>
          </a:stretch>
        </p:blipFill>
        <p:spPr>
          <a:xfrm>
            <a:off x="3684495" y="2000661"/>
            <a:ext cx="8069452" cy="4857340"/>
          </a:xfrm>
          <a:prstGeom prst="rect">
            <a:avLst/>
          </a:prstGeom>
        </p:spPr>
      </p:pic>
      <p:sp>
        <p:nvSpPr>
          <p:cNvPr id="8" name="CuadroTexto 7">
            <a:extLst>
              <a:ext uri="{FF2B5EF4-FFF2-40B4-BE49-F238E27FC236}">
                <a16:creationId xmlns:a16="http://schemas.microsoft.com/office/drawing/2014/main" id="{3D58712B-A8AA-C9CA-1331-BE0D3D822DF6}"/>
              </a:ext>
            </a:extLst>
          </p:cNvPr>
          <p:cNvSpPr txBox="1"/>
          <p:nvPr/>
        </p:nvSpPr>
        <p:spPr>
          <a:xfrm>
            <a:off x="833277" y="4871459"/>
            <a:ext cx="2548327" cy="584775"/>
          </a:xfrm>
          <a:prstGeom prst="rect">
            <a:avLst/>
          </a:prstGeom>
          <a:noFill/>
        </p:spPr>
        <p:txBody>
          <a:bodyPr wrap="square" rtlCol="0">
            <a:spAutoFit/>
          </a:bodyPr>
          <a:lstStyle/>
          <a:p>
            <a:r>
              <a:rPr lang="es-MX" sz="3200" dirty="0">
                <a:solidFill>
                  <a:schemeClr val="tx2">
                    <a:lumMod val="75000"/>
                    <a:lumOff val="25000"/>
                  </a:schemeClr>
                </a:solidFill>
              </a:rPr>
              <a:t>Word </a:t>
            </a:r>
            <a:r>
              <a:rPr lang="es-MX" sz="3200" dirty="0" err="1">
                <a:solidFill>
                  <a:schemeClr val="tx2">
                    <a:lumMod val="75000"/>
                    <a:lumOff val="25000"/>
                  </a:schemeClr>
                </a:solidFill>
              </a:rPr>
              <a:t>Clouds</a:t>
            </a:r>
            <a:endParaRPr lang="es-MX" sz="3200" dirty="0">
              <a:solidFill>
                <a:schemeClr val="tx2">
                  <a:lumMod val="75000"/>
                  <a:lumOff val="25000"/>
                </a:schemeClr>
              </a:solidFill>
            </a:endParaRPr>
          </a:p>
        </p:txBody>
      </p:sp>
    </p:spTree>
    <p:extLst>
      <p:ext uri="{BB962C8B-B14F-4D97-AF65-F5344CB8AC3E}">
        <p14:creationId xmlns:p14="http://schemas.microsoft.com/office/powerpoint/2010/main" val="133166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DBA54DC-AB65-A1F3-3E69-A166CA939C53}"/>
              </a:ext>
            </a:extLst>
          </p:cNvPr>
          <p:cNvSpPr>
            <a:spLocks noGrp="1"/>
          </p:cNvSpPr>
          <p:nvPr>
            <p:ph idx="1"/>
          </p:nvPr>
        </p:nvSpPr>
        <p:spPr>
          <a:xfrm>
            <a:off x="387723" y="363070"/>
            <a:ext cx="11416553" cy="5612187"/>
          </a:xfrm>
        </p:spPr>
        <p:txBody>
          <a:bodyPr>
            <a:noAutofit/>
          </a:bodyPr>
          <a:lstStyle/>
          <a:p>
            <a:pPr marL="0" indent="0">
              <a:buNone/>
            </a:pPr>
            <a:r>
              <a:rPr lang="es-MX" sz="2000" b="1" dirty="0">
                <a:solidFill>
                  <a:srgbClr val="1F1F1F"/>
                </a:solidFill>
                <a:latin typeface="unset"/>
              </a:rPr>
              <a:t>L</a:t>
            </a:r>
            <a:r>
              <a:rPr lang="es-MX" sz="2000" b="1" i="0" dirty="0">
                <a:solidFill>
                  <a:srgbClr val="1F1F1F"/>
                </a:solidFill>
                <a:effectLst/>
                <a:latin typeface="unset"/>
              </a:rPr>
              <a:t>a narrativa de datos </a:t>
            </a:r>
            <a:r>
              <a:rPr lang="es-MX" sz="2000" b="0" i="0" dirty="0">
                <a:solidFill>
                  <a:srgbClr val="1F1F1F"/>
                </a:solidFill>
                <a:effectLst/>
                <a:latin typeface="Source Sans Pro" panose="020B0503030403020204" pitchFamily="34" charset="0"/>
              </a:rPr>
              <a:t>es comunicar el significado de un conjunto de datos con elementos visuales y una narrativa personalizada para un público en particular. En el periodismo de datos, los periodistas atraen a su público de lectores combinando visualizaciones, narrativa y contexto en artículos basados en datos. Resulta que los analistas de datos y los periodistas de datos tienen mucho en común.</a:t>
            </a:r>
          </a:p>
          <a:p>
            <a:pPr marL="0" indent="0">
              <a:buNone/>
            </a:pPr>
            <a:endParaRPr lang="es-MX" sz="2000" dirty="0">
              <a:solidFill>
                <a:srgbClr val="1F1F1F"/>
              </a:solidFill>
              <a:latin typeface="Source Sans Pro" panose="020B0503030403020204" pitchFamily="34" charset="0"/>
            </a:endParaRPr>
          </a:p>
          <a:p>
            <a:pPr algn="l"/>
            <a:r>
              <a:rPr lang="es-MX" sz="2000" b="1" i="0" dirty="0">
                <a:solidFill>
                  <a:srgbClr val="1F1F1F"/>
                </a:solidFill>
                <a:effectLst/>
                <a:latin typeface="var(--cds-font-family-source-sans-pro)"/>
              </a:rPr>
              <a:t>Parada 1: Establecer el contexto</a:t>
            </a:r>
          </a:p>
          <a:p>
            <a:pPr marL="0" indent="0" algn="l">
              <a:buNone/>
            </a:pPr>
            <a:r>
              <a:rPr lang="es-MX" sz="2000" b="0" i="0" dirty="0">
                <a:solidFill>
                  <a:srgbClr val="1F1F1F"/>
                </a:solidFill>
                <a:effectLst/>
                <a:latin typeface="var(--cds-font-family-source-sans-pro)"/>
              </a:rPr>
              <a:t>Al principio de la capacitación, aprendiste que el contexto es importante para entender los datos. </a:t>
            </a:r>
            <a:r>
              <a:rPr lang="es-MX" sz="2000" b="1" i="0" dirty="0">
                <a:solidFill>
                  <a:srgbClr val="1F1F1F"/>
                </a:solidFill>
                <a:effectLst/>
                <a:latin typeface="unset"/>
              </a:rPr>
              <a:t>El contexto </a:t>
            </a:r>
            <a:r>
              <a:rPr lang="es-MX" sz="2000" b="0" i="0" dirty="0">
                <a:solidFill>
                  <a:srgbClr val="1F1F1F"/>
                </a:solidFill>
                <a:effectLst/>
                <a:latin typeface="var(--cds-font-family-source-sans-pro)"/>
              </a:rPr>
              <a:t>es la condición en la que algo existe o sucede. </a:t>
            </a:r>
          </a:p>
          <a:p>
            <a:pPr marL="0" indent="0" algn="l">
              <a:buNone/>
            </a:pPr>
            <a:r>
              <a:rPr lang="es-MX" sz="2000" b="1" i="1" dirty="0">
                <a:solidFill>
                  <a:srgbClr val="1F1F1F"/>
                </a:solidFill>
                <a:effectLst/>
                <a:latin typeface="Source Sans Pro" panose="020B0503030403020204" pitchFamily="34" charset="0"/>
              </a:rPr>
              <a:t>¿Cómo ayuda la visualización a establecer el contexto? </a:t>
            </a:r>
          </a:p>
          <a:p>
            <a:pPr marL="0" indent="0" algn="l">
              <a:buNone/>
            </a:pPr>
            <a:r>
              <a:rPr lang="es-MX" sz="2000" b="0" i="0" dirty="0">
                <a:solidFill>
                  <a:srgbClr val="1F1F1F"/>
                </a:solidFill>
                <a:effectLst/>
                <a:latin typeface="Source Sans Pro" panose="020B0503030403020204" pitchFamily="34" charset="0"/>
              </a:rPr>
              <a:t>La tabla combinada y el gráfico de barras son eficaces para resumir las categorías de ruido como porcentajes de las quejas registradas. Esto ayuda a establecer el contexto respondiendo a la pregunta “¿qué es el ruido?”</a:t>
            </a:r>
            <a:endParaRPr lang="es-MX" sz="2000" i="0" dirty="0">
              <a:solidFill>
                <a:srgbClr val="1F1F1F"/>
              </a:solidFill>
              <a:effectLst/>
              <a:latin typeface="var(--cds-font-family-source-sans-pro)"/>
            </a:endParaRPr>
          </a:p>
          <a:p>
            <a:pPr marL="0" indent="0" algn="l">
              <a:buNone/>
            </a:pPr>
            <a:r>
              <a:rPr lang="es-MX" sz="2000" b="1" i="0" dirty="0">
                <a:solidFill>
                  <a:srgbClr val="1F1F1F"/>
                </a:solidFill>
                <a:effectLst/>
                <a:latin typeface="Source Sans Pro" panose="020B0503030403020204" pitchFamily="34" charset="0"/>
              </a:rPr>
              <a:t>¿Cómo ayuda la visualización a aclarar los datos? </a:t>
            </a:r>
          </a:p>
          <a:p>
            <a:pPr marL="0" indent="0" algn="l">
              <a:buNone/>
            </a:pPr>
            <a:r>
              <a:rPr lang="es-MX" sz="2000" b="0" i="0" dirty="0">
                <a:solidFill>
                  <a:srgbClr val="1F1F1F"/>
                </a:solidFill>
                <a:effectLst/>
                <a:latin typeface="Source Sans Pro" panose="020B0503030403020204" pitchFamily="34" charset="0"/>
              </a:rPr>
              <a:t>Si se suman los porcentajes de las categorías en la tabla combinada y el gráfico de barras deben sumar 100%</a:t>
            </a:r>
            <a:endParaRPr lang="es-MX" sz="2000" b="1" i="0" dirty="0">
              <a:solidFill>
                <a:srgbClr val="1F1F1F"/>
              </a:solidFill>
              <a:effectLst/>
              <a:latin typeface="var(--cds-font-family-source-sans-pro)"/>
            </a:endParaRPr>
          </a:p>
          <a:p>
            <a:pPr marL="0" indent="0">
              <a:buNone/>
            </a:pPr>
            <a:r>
              <a:rPr lang="es-MX" sz="2000" b="1" i="0" dirty="0">
                <a:solidFill>
                  <a:srgbClr val="1F1F1F"/>
                </a:solidFill>
                <a:effectLst/>
                <a:latin typeface="Source Sans Pro" panose="020B0503030403020204" pitchFamily="34" charset="0"/>
              </a:rPr>
              <a:t> ¿Observas una mejor práctica de visualización de datos? </a:t>
            </a:r>
          </a:p>
          <a:p>
            <a:pPr marL="0" indent="0">
              <a:buNone/>
            </a:pPr>
            <a:r>
              <a:rPr lang="es-MX" sz="2000" b="0" i="0" dirty="0">
                <a:solidFill>
                  <a:srgbClr val="1F1F1F"/>
                </a:solidFill>
                <a:effectLst/>
                <a:latin typeface="Source Sans Pro" panose="020B0503030403020204" pitchFamily="34" charset="0"/>
              </a:rPr>
              <a:t>tabla complementaria en </a:t>
            </a:r>
            <a:r>
              <a:rPr lang="es-MX" sz="2000" b="0" i="0" dirty="0" err="1">
                <a:solidFill>
                  <a:srgbClr val="1F1F1F"/>
                </a:solidFill>
                <a:effectLst/>
                <a:latin typeface="Source Sans Pro" panose="020B0503030403020204" pitchFamily="34" charset="0"/>
              </a:rPr>
              <a:t>Tableau</a:t>
            </a:r>
            <a:r>
              <a:rPr lang="es-MX" sz="2000" b="0" i="0" dirty="0">
                <a:solidFill>
                  <a:srgbClr val="1F1F1F"/>
                </a:solidFill>
                <a:effectLst/>
                <a:latin typeface="Source Sans Pro" panose="020B0503030403020204" pitchFamily="34" charset="0"/>
              </a:rPr>
              <a:t> muestra los datos de una manera diferente en caso de que algunos miembros del público prefieran las tablas. </a:t>
            </a:r>
            <a:endParaRPr lang="es-MX" sz="2000" b="1" dirty="0">
              <a:solidFill>
                <a:srgbClr val="1F1F1F"/>
              </a:solidFill>
              <a:latin typeface="Source Sans Pro" panose="020B0503030403020204" pitchFamily="34" charset="0"/>
            </a:endParaRPr>
          </a:p>
          <a:p>
            <a:pPr marL="0" indent="0">
              <a:buNone/>
            </a:pPr>
            <a:endParaRPr lang="es-MX" sz="2000" dirty="0"/>
          </a:p>
        </p:txBody>
      </p:sp>
    </p:spTree>
    <p:extLst>
      <p:ext uri="{BB962C8B-B14F-4D97-AF65-F5344CB8AC3E}">
        <p14:creationId xmlns:p14="http://schemas.microsoft.com/office/powerpoint/2010/main" val="1606509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315D6F-66F8-AB99-C583-FA9901ADE85C}"/>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3AFCE9-B845-35E1-DB92-78949CCF01F5}"/>
              </a:ext>
            </a:extLst>
          </p:cNvPr>
          <p:cNvSpPr>
            <a:spLocks noGrp="1"/>
          </p:cNvSpPr>
          <p:nvPr>
            <p:ph idx="1"/>
          </p:nvPr>
        </p:nvSpPr>
        <p:spPr>
          <a:xfrm>
            <a:off x="226358" y="329452"/>
            <a:ext cx="11416553" cy="6199095"/>
          </a:xfrm>
        </p:spPr>
        <p:txBody>
          <a:bodyPr>
            <a:noAutofit/>
          </a:bodyPr>
          <a:lstStyle/>
          <a:p>
            <a:r>
              <a:rPr lang="es-MX" sz="1600" b="1" i="0" dirty="0">
                <a:solidFill>
                  <a:srgbClr val="1F1F1F"/>
                </a:solidFill>
                <a:effectLst/>
                <a:latin typeface="var(--cds-font-family-source-sans-pro)"/>
              </a:rPr>
              <a:t>Parada 2: Análisis de variables</a:t>
            </a:r>
          </a:p>
          <a:p>
            <a:pPr marL="0" indent="0">
              <a:buNone/>
            </a:pPr>
            <a:r>
              <a:rPr lang="es-MX" sz="1600" dirty="0"/>
              <a:t>Identificar las variables y como interactúan</a:t>
            </a:r>
          </a:p>
          <a:p>
            <a:pPr marL="0" indent="0">
              <a:buNone/>
            </a:pPr>
            <a:r>
              <a:rPr lang="es-MX" sz="1600" b="1" i="0" dirty="0">
                <a:solidFill>
                  <a:srgbClr val="1F1F1F"/>
                </a:solidFill>
                <a:effectLst/>
                <a:latin typeface="Source Sans Pro" panose="020B0503030403020204" pitchFamily="34" charset="0"/>
              </a:rPr>
              <a:t>¿Cómo se comporta la visualización frente a la regla de los cinco segundos?</a:t>
            </a:r>
          </a:p>
          <a:p>
            <a:pPr marL="0" indent="0">
              <a:buNone/>
            </a:pPr>
            <a:r>
              <a:rPr lang="es-MX" sz="1600" b="0" i="0" dirty="0">
                <a:solidFill>
                  <a:srgbClr val="1F1F1F"/>
                </a:solidFill>
                <a:effectLst/>
                <a:latin typeface="Source Sans Pro" panose="020B0503030403020204" pitchFamily="34" charset="0"/>
              </a:rPr>
              <a:t>se debe entender lo que se transmite en los primeros cinco segundos de ver un gráfico</a:t>
            </a:r>
            <a:endParaRPr lang="es-MX" sz="1600" b="1" dirty="0">
              <a:solidFill>
                <a:srgbClr val="1F1F1F"/>
              </a:solidFill>
              <a:latin typeface="Source Sans Pro" panose="020B0503030403020204" pitchFamily="34" charset="0"/>
            </a:endParaRPr>
          </a:p>
          <a:p>
            <a:pPr marL="0" indent="0">
              <a:buNone/>
            </a:pPr>
            <a:r>
              <a:rPr lang="es-MX" sz="1600" b="0" i="0" dirty="0">
                <a:solidFill>
                  <a:srgbClr val="1F1F1F"/>
                </a:solidFill>
                <a:effectLst/>
                <a:latin typeface="Source Sans Pro" panose="020B0503030403020204" pitchFamily="34" charset="0"/>
              </a:rPr>
              <a:t>el código de colores de la leyenda se ajusta </a:t>
            </a:r>
            <a:endParaRPr lang="es-MX" sz="1600" b="1" i="0" dirty="0">
              <a:solidFill>
                <a:srgbClr val="1F1F1F"/>
              </a:solidFill>
              <a:effectLst/>
              <a:latin typeface="Source Sans Pro" panose="020B0503030403020204" pitchFamily="34" charset="0"/>
            </a:endParaRPr>
          </a:p>
          <a:p>
            <a:pPr marL="0" indent="0">
              <a:buNone/>
            </a:pPr>
            <a:r>
              <a:rPr lang="es-MX" sz="1600" b="1" i="0" dirty="0">
                <a:solidFill>
                  <a:srgbClr val="1F1F1F"/>
                </a:solidFill>
                <a:effectLst/>
                <a:latin typeface="Source Sans Pro" panose="020B0503030403020204" pitchFamily="34" charset="0"/>
              </a:rPr>
              <a:t>¿Cómo ayuda la visualización a aclarar los datos? </a:t>
            </a:r>
          </a:p>
          <a:p>
            <a:pPr marL="0" indent="0">
              <a:buNone/>
            </a:pPr>
            <a:r>
              <a:rPr lang="es-MX" sz="1600" b="1" i="0" dirty="0">
                <a:solidFill>
                  <a:srgbClr val="1F1F1F"/>
                </a:solidFill>
                <a:effectLst/>
                <a:latin typeface="Source Sans Pro" panose="020B0503030403020204" pitchFamily="34" charset="0"/>
              </a:rPr>
              <a:t>¿Observas una mejor práctica de visualización de datos?</a:t>
            </a:r>
            <a:endParaRPr lang="es-MX" sz="1600" b="1" dirty="0">
              <a:solidFill>
                <a:srgbClr val="1F1F1F"/>
              </a:solidFill>
              <a:latin typeface="Source Sans Pro" panose="020B0503030403020204" pitchFamily="34" charset="0"/>
            </a:endParaRPr>
          </a:p>
          <a:p>
            <a:pPr marL="0" indent="0">
              <a:buNone/>
            </a:pPr>
            <a:r>
              <a:rPr lang="es-MX" sz="1600" b="0" i="0" dirty="0">
                <a:solidFill>
                  <a:srgbClr val="1F1F1F"/>
                </a:solidFill>
                <a:effectLst/>
                <a:latin typeface="Source Sans Pro" panose="020B0503030403020204" pitchFamily="34" charset="0"/>
              </a:rPr>
              <a:t>tanto el eje x como el eje y deberían estar etiquetados, un poco de creatividad con el etiquetado puede ayudar a conseguir un gráfico más limpio.</a:t>
            </a:r>
            <a:endParaRPr lang="es-MX" sz="1600" b="1" dirty="0">
              <a:solidFill>
                <a:srgbClr val="1F1F1F"/>
              </a:solidFill>
              <a:latin typeface="Source Sans Pro" panose="020B0503030403020204" pitchFamily="34" charset="0"/>
            </a:endParaRPr>
          </a:p>
          <a:p>
            <a:pPr marL="0" indent="0">
              <a:buNone/>
            </a:pPr>
            <a:endParaRPr lang="es-MX" sz="1600" dirty="0"/>
          </a:p>
          <a:p>
            <a:pPr algn="l"/>
            <a:r>
              <a:rPr lang="es-MX" sz="1600" b="1" i="0" dirty="0">
                <a:solidFill>
                  <a:srgbClr val="1F1F1F"/>
                </a:solidFill>
                <a:effectLst/>
                <a:latin typeface="var(--cds-font-family-source-sans-pro)"/>
              </a:rPr>
              <a:t>Parada 3: Sacar conclusiones</a:t>
            </a:r>
          </a:p>
          <a:p>
            <a:pPr marL="0" indent="0" algn="l">
              <a:spcAft>
                <a:spcPts val="750"/>
              </a:spcAft>
              <a:buNone/>
            </a:pPr>
            <a:r>
              <a:rPr lang="es-MX" sz="1600" b="1" i="0" dirty="0">
                <a:solidFill>
                  <a:srgbClr val="1F1F1F"/>
                </a:solidFill>
                <a:effectLst/>
                <a:latin typeface="unset"/>
              </a:rPr>
              <a:t>¿Cómo ayuda la visualización a demostrar lo que se quiere decir? </a:t>
            </a:r>
            <a:endParaRPr lang="es-MX" sz="1600" dirty="0">
              <a:solidFill>
                <a:srgbClr val="1F1F1F"/>
              </a:solidFill>
              <a:latin typeface="var(--cds-font-family-source-sans-pro)"/>
            </a:endParaRPr>
          </a:p>
          <a:p>
            <a:pPr marL="0" indent="0" algn="l">
              <a:spcAft>
                <a:spcPts val="750"/>
              </a:spcAft>
              <a:buNone/>
            </a:pPr>
            <a:r>
              <a:rPr lang="es-MX" sz="1600" b="1" i="0" dirty="0">
                <a:solidFill>
                  <a:srgbClr val="1F1F1F"/>
                </a:solidFill>
                <a:effectLst/>
                <a:latin typeface="unset"/>
              </a:rPr>
              <a:t>¿Cómo ayuda la visualización a aclarar los datos? </a:t>
            </a:r>
            <a:r>
              <a:rPr lang="es-MX" sz="1600" b="0" i="0" dirty="0">
                <a:solidFill>
                  <a:srgbClr val="1F1F1F"/>
                </a:solidFill>
                <a:effectLst/>
                <a:latin typeface="var(--cds-font-family-source-sans-pro)"/>
              </a:rPr>
              <a:t>La visualización clasifica los datos y permite al público comprender </a:t>
            </a:r>
          </a:p>
          <a:p>
            <a:pPr marL="0" indent="0" algn="l">
              <a:spcAft>
                <a:spcPts val="750"/>
              </a:spcAft>
              <a:buNone/>
            </a:pPr>
            <a:r>
              <a:rPr lang="es-MX" sz="1600" b="1" i="0" dirty="0">
                <a:solidFill>
                  <a:srgbClr val="1F1F1F"/>
                </a:solidFill>
                <a:effectLst/>
                <a:latin typeface="unset"/>
              </a:rPr>
              <a:t>¿Observas una mejor práctica de visualización de datos? </a:t>
            </a:r>
            <a:r>
              <a:rPr lang="es-MX" sz="1600" b="0" i="0" dirty="0">
                <a:solidFill>
                  <a:srgbClr val="1F1F1F"/>
                </a:solidFill>
                <a:effectLst/>
                <a:latin typeface="var(--cds-font-family-source-sans-pro)"/>
              </a:rPr>
              <a:t>Cada barrio está directamente etiquetado, por lo que no es necesaria una leyenda.</a:t>
            </a:r>
          </a:p>
          <a:p>
            <a:pPr marL="0" indent="0" algn="l">
              <a:buNone/>
            </a:pPr>
            <a:r>
              <a:rPr lang="es-MX" sz="1100" dirty="0">
                <a:solidFill>
                  <a:srgbClr val="1F1F1F"/>
                </a:solidFill>
                <a:latin typeface="var(--cds-font-family-source-sans-pro)"/>
              </a:rPr>
              <a:t>L</a:t>
            </a:r>
            <a:r>
              <a:rPr lang="es-MX" sz="1100" b="0" i="0" dirty="0">
                <a:solidFill>
                  <a:srgbClr val="1F1F1F"/>
                </a:solidFill>
                <a:effectLst/>
                <a:latin typeface="var(--cds-font-family-source-sans-pro)"/>
              </a:rPr>
              <a:t>ee estos artículos:</a:t>
            </a:r>
          </a:p>
          <a:p>
            <a:pPr marL="0" indent="0" algn="l">
              <a:spcAft>
                <a:spcPts val="750"/>
              </a:spcAft>
              <a:buNone/>
            </a:pPr>
            <a:r>
              <a:rPr lang="es-MX" sz="1100" b="0" i="0" u="sng" dirty="0">
                <a:solidFill>
                  <a:srgbClr val="1F1F1F"/>
                </a:solidFill>
                <a:effectLst/>
                <a:latin typeface="var(--cds-font-family-source-sans-pro)"/>
                <a:hlinkClick r:id="rId2"/>
              </a:rPr>
              <a:t>¿Qué es la narrativa de datos?</a:t>
            </a:r>
            <a:r>
              <a:rPr lang="es-MX" sz="1100" dirty="0">
                <a:solidFill>
                  <a:srgbClr val="1F1F1F"/>
                </a:solidFill>
                <a:latin typeface="var(--cds-font-family-source-sans-pro)"/>
              </a:rPr>
              <a:t>       </a:t>
            </a:r>
            <a:r>
              <a:rPr lang="es-MX" sz="1100" b="0" i="0" u="sng" dirty="0">
                <a:solidFill>
                  <a:srgbClr val="1F1F1F"/>
                </a:solidFill>
                <a:effectLst/>
                <a:latin typeface="var(--cds-font-family-source-sans-pro)"/>
                <a:hlinkClick r:id="rId3"/>
              </a:rPr>
              <a:t>El arte de contar historias en analítica y ciencia de datos | ¿Cómo crear historias de datos?</a:t>
            </a:r>
            <a:endParaRPr lang="es-MX" sz="1100" b="0" i="0" dirty="0">
              <a:solidFill>
                <a:srgbClr val="1F1F1F"/>
              </a:solidFill>
              <a:effectLst/>
              <a:latin typeface="var(--cds-font-family-source-sans-pro)"/>
            </a:endParaRPr>
          </a:p>
          <a:p>
            <a:pPr marL="0" indent="0" algn="l">
              <a:spcAft>
                <a:spcPts val="750"/>
              </a:spcAft>
              <a:buNone/>
            </a:pPr>
            <a:r>
              <a:rPr lang="es-MX" sz="1100" b="0" i="0" u="sng" dirty="0">
                <a:solidFill>
                  <a:srgbClr val="1F1F1F"/>
                </a:solidFill>
                <a:effectLst/>
                <a:latin typeface="var(--cds-font-family-source-sans-pro)"/>
                <a:hlinkClick r:id="rId4"/>
              </a:rPr>
              <a:t>Utilizar los datos y la analítica para contar una historia</a:t>
            </a:r>
            <a:r>
              <a:rPr lang="es-MX" sz="1100" dirty="0">
                <a:solidFill>
                  <a:srgbClr val="1F1F1F"/>
                </a:solidFill>
                <a:latin typeface="var(--cds-font-family-source-sans-pro)"/>
              </a:rPr>
              <a:t>                                    </a:t>
            </a:r>
            <a:r>
              <a:rPr lang="es-MX" sz="1100" b="0" i="0" u="sng" dirty="0">
                <a:solidFill>
                  <a:srgbClr val="1F1F1F"/>
                </a:solidFill>
                <a:effectLst/>
                <a:latin typeface="var(--cds-font-family-source-sans-pro)"/>
                <a:hlinkClick r:id="rId5"/>
              </a:rPr>
              <a:t>Contar una historia significativa con los datos</a:t>
            </a:r>
            <a:endParaRPr lang="es-MX" sz="1100" b="0" i="0" dirty="0">
              <a:solidFill>
                <a:srgbClr val="1F1F1F"/>
              </a:solidFill>
              <a:effectLst/>
              <a:latin typeface="var(--cds-font-family-source-sans-pro)"/>
            </a:endParaRPr>
          </a:p>
          <a:p>
            <a:pPr marL="0" indent="0">
              <a:buNone/>
            </a:pPr>
            <a:endParaRPr lang="es-MX" sz="1600" dirty="0"/>
          </a:p>
        </p:txBody>
      </p:sp>
    </p:spTree>
    <p:extLst>
      <p:ext uri="{BB962C8B-B14F-4D97-AF65-F5344CB8AC3E}">
        <p14:creationId xmlns:p14="http://schemas.microsoft.com/office/powerpoint/2010/main" val="1350121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DB9B928-0174-173E-D949-449738FD0BFD}"/>
              </a:ext>
            </a:extLst>
          </p:cNvPr>
          <p:cNvPicPr>
            <a:picLocks noChangeAspect="1"/>
          </p:cNvPicPr>
          <p:nvPr/>
        </p:nvPicPr>
        <p:blipFill>
          <a:blip r:embed="rId2"/>
          <a:stretch>
            <a:fillRect/>
          </a:stretch>
        </p:blipFill>
        <p:spPr>
          <a:xfrm>
            <a:off x="624622" y="368943"/>
            <a:ext cx="7388020" cy="2614100"/>
          </a:xfrm>
          <a:prstGeom prst="rect">
            <a:avLst/>
          </a:prstGeom>
        </p:spPr>
      </p:pic>
      <p:pic>
        <p:nvPicPr>
          <p:cNvPr id="7" name="Imagen 6">
            <a:extLst>
              <a:ext uri="{FF2B5EF4-FFF2-40B4-BE49-F238E27FC236}">
                <a16:creationId xmlns:a16="http://schemas.microsoft.com/office/drawing/2014/main" id="{C2BFDC68-043A-7410-62D3-A2C4720640D0}"/>
              </a:ext>
            </a:extLst>
          </p:cNvPr>
          <p:cNvPicPr>
            <a:picLocks noChangeAspect="1"/>
          </p:cNvPicPr>
          <p:nvPr/>
        </p:nvPicPr>
        <p:blipFill>
          <a:blip r:embed="rId3"/>
          <a:stretch>
            <a:fillRect/>
          </a:stretch>
        </p:blipFill>
        <p:spPr>
          <a:xfrm>
            <a:off x="5564042" y="3350302"/>
            <a:ext cx="6028592" cy="727024"/>
          </a:xfrm>
          <a:prstGeom prst="rect">
            <a:avLst/>
          </a:prstGeom>
        </p:spPr>
      </p:pic>
      <p:pic>
        <p:nvPicPr>
          <p:cNvPr id="9" name="Imagen 8">
            <a:extLst>
              <a:ext uri="{FF2B5EF4-FFF2-40B4-BE49-F238E27FC236}">
                <a16:creationId xmlns:a16="http://schemas.microsoft.com/office/drawing/2014/main" id="{237D9E28-9B17-2F1E-8E76-F469F9F93EA0}"/>
              </a:ext>
            </a:extLst>
          </p:cNvPr>
          <p:cNvPicPr>
            <a:picLocks noChangeAspect="1"/>
          </p:cNvPicPr>
          <p:nvPr/>
        </p:nvPicPr>
        <p:blipFill>
          <a:blip r:embed="rId4"/>
          <a:stretch>
            <a:fillRect/>
          </a:stretch>
        </p:blipFill>
        <p:spPr>
          <a:xfrm>
            <a:off x="826751" y="4312272"/>
            <a:ext cx="6983762" cy="1877646"/>
          </a:xfrm>
          <a:prstGeom prst="rect">
            <a:avLst/>
          </a:prstGeom>
        </p:spPr>
      </p:pic>
    </p:spTree>
    <p:extLst>
      <p:ext uri="{BB962C8B-B14F-4D97-AF65-F5344CB8AC3E}">
        <p14:creationId xmlns:p14="http://schemas.microsoft.com/office/powerpoint/2010/main" val="340969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04CB6C7-F5EC-C4B0-7B1B-754C3CC3A903}"/>
              </a:ext>
            </a:extLst>
          </p:cNvPr>
          <p:cNvPicPr>
            <a:picLocks noChangeAspect="1"/>
          </p:cNvPicPr>
          <p:nvPr/>
        </p:nvPicPr>
        <p:blipFill>
          <a:blip r:embed="rId2"/>
          <a:stretch>
            <a:fillRect/>
          </a:stretch>
        </p:blipFill>
        <p:spPr>
          <a:xfrm>
            <a:off x="-1" y="-1"/>
            <a:ext cx="7829907" cy="2526129"/>
          </a:xfrm>
          <a:prstGeom prst="rect">
            <a:avLst/>
          </a:prstGeom>
        </p:spPr>
      </p:pic>
      <p:pic>
        <p:nvPicPr>
          <p:cNvPr id="9" name="Imagen 8">
            <a:extLst>
              <a:ext uri="{FF2B5EF4-FFF2-40B4-BE49-F238E27FC236}">
                <a16:creationId xmlns:a16="http://schemas.microsoft.com/office/drawing/2014/main" id="{6E706050-3ADC-F69A-4E3A-A8900CECCF24}"/>
              </a:ext>
            </a:extLst>
          </p:cNvPr>
          <p:cNvPicPr>
            <a:picLocks noChangeAspect="1"/>
          </p:cNvPicPr>
          <p:nvPr/>
        </p:nvPicPr>
        <p:blipFill>
          <a:blip r:embed="rId3"/>
          <a:stretch>
            <a:fillRect/>
          </a:stretch>
        </p:blipFill>
        <p:spPr>
          <a:xfrm>
            <a:off x="173156" y="4556401"/>
            <a:ext cx="6820852" cy="2200582"/>
          </a:xfrm>
          <a:prstGeom prst="rect">
            <a:avLst/>
          </a:prstGeom>
        </p:spPr>
      </p:pic>
      <p:pic>
        <p:nvPicPr>
          <p:cNvPr id="13" name="Imagen 12">
            <a:extLst>
              <a:ext uri="{FF2B5EF4-FFF2-40B4-BE49-F238E27FC236}">
                <a16:creationId xmlns:a16="http://schemas.microsoft.com/office/drawing/2014/main" id="{04700338-C2B7-5F5A-81D6-83DBFBD5B92D}"/>
              </a:ext>
            </a:extLst>
          </p:cNvPr>
          <p:cNvPicPr>
            <a:picLocks noChangeAspect="1"/>
          </p:cNvPicPr>
          <p:nvPr/>
        </p:nvPicPr>
        <p:blipFill>
          <a:blip r:embed="rId4"/>
          <a:stretch>
            <a:fillRect/>
          </a:stretch>
        </p:blipFill>
        <p:spPr>
          <a:xfrm>
            <a:off x="4503775" y="2526128"/>
            <a:ext cx="7515069" cy="2417801"/>
          </a:xfrm>
          <a:prstGeom prst="rect">
            <a:avLst/>
          </a:prstGeom>
        </p:spPr>
      </p:pic>
    </p:spTree>
    <p:extLst>
      <p:ext uri="{BB962C8B-B14F-4D97-AF65-F5344CB8AC3E}">
        <p14:creationId xmlns:p14="http://schemas.microsoft.com/office/powerpoint/2010/main" val="80261758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16832</TotalTime>
  <Words>4829</Words>
  <Application>Microsoft Office PowerPoint</Application>
  <PresentationFormat>Panorámica</PresentationFormat>
  <Paragraphs>254</Paragraphs>
  <Slides>49</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49</vt:i4>
      </vt:variant>
    </vt:vector>
  </HeadingPairs>
  <TitlesOfParts>
    <vt:vector size="58" baseType="lpstr">
      <vt:lpstr>Aptos</vt:lpstr>
      <vt:lpstr>Aptos Display</vt:lpstr>
      <vt:lpstr>Arial</vt:lpstr>
      <vt:lpstr>Google Sans</vt:lpstr>
      <vt:lpstr>OpenSans</vt:lpstr>
      <vt:lpstr>Source Sans Pro</vt:lpstr>
      <vt:lpstr>unset</vt:lpstr>
      <vt:lpstr>var(--cds-font-family-source-sans-pro)</vt:lpstr>
      <vt:lpstr>Tema de Office</vt:lpstr>
      <vt:lpstr>Presentación de PowerPoint</vt:lpstr>
      <vt:lpstr>Crear historias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Reunir todos los elementos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Planning presentations &amp; anticípate questions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339</cp:revision>
  <dcterms:created xsi:type="dcterms:W3CDTF">2024-10-31T16:43:01Z</dcterms:created>
  <dcterms:modified xsi:type="dcterms:W3CDTF">2024-12-06T21:50:30Z</dcterms:modified>
</cp:coreProperties>
</file>